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21"/>
  </p:notesMasterIdLst>
  <p:sldIdLst>
    <p:sldId id="256" r:id="rId3"/>
    <p:sldId id="288" r:id="rId4"/>
    <p:sldId id="262" r:id="rId5"/>
    <p:sldId id="263" r:id="rId6"/>
    <p:sldId id="257" r:id="rId7"/>
    <p:sldId id="259" r:id="rId8"/>
    <p:sldId id="287" r:id="rId9"/>
    <p:sldId id="268" r:id="rId10"/>
    <p:sldId id="269" r:id="rId11"/>
    <p:sldId id="271" r:id="rId12"/>
    <p:sldId id="273" r:id="rId13"/>
    <p:sldId id="276" r:id="rId14"/>
    <p:sldId id="281" r:id="rId15"/>
    <p:sldId id="283" r:id="rId16"/>
    <p:sldId id="278" r:id="rId17"/>
    <p:sldId id="279" r:id="rId18"/>
    <p:sldId id="285" r:id="rId19"/>
    <p:sldId id="286" r:id="rId20"/>
  </p:sldIdLst>
  <p:sldSz cx="12192000" cy="6858000"/>
  <p:notesSz cx="7102475" cy="93884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712" autoAdjust="0"/>
  </p:normalViewPr>
  <p:slideViewPr>
    <p:cSldViewPr snapToGrid="0">
      <p:cViewPr varScale="1">
        <p:scale>
          <a:sx n="78" d="100"/>
          <a:sy n="78" d="100"/>
        </p:scale>
        <p:origin x="77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78163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2725" y="0"/>
            <a:ext cx="3078163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35013" y="1173163"/>
            <a:ext cx="5632450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918575"/>
            <a:ext cx="3078163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57" name="Google Shape;15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9932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Layout recommendation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West 1993 paper if large falls in alveolar pressure were caused by a high airway resistance (i.e. UAO), then relief of the obstruction may be expected to reduce the incidence of EIPH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8:notes"/>
          <p:cNvSpPr txBox="1"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:notes"/>
          <p:cNvSpPr txBox="1"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:notes"/>
          <p:cNvSpPr txBox="1"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8:notes"/>
          <p:cNvSpPr txBox="1"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5032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rtl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However, as we will discuss, field studies yielded different results.”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dirty="0"/>
          </a:p>
        </p:txBody>
      </p:sp>
      <p:sp>
        <p:nvSpPr>
          <p:cNvPr id="335" name="Google Shape;335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4:notes"/>
          <p:cNvSpPr txBox="1"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However, as we will discuss, field studies yielded different results.”</a:t>
            </a:r>
            <a:endParaRPr lang="en-US" b="0" dirty="0">
              <a:effectLst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4" name="Google Shape;34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6:notes"/>
          <p:cNvSpPr txBox="1"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“In contrast to other studies, in this studies horses were allowed to increase exercise intensity to volitional fatigue and here there was no difference in the benefit between FUR and NS.”</a:t>
            </a:r>
            <a:endParaRPr dirty="0"/>
          </a:p>
        </p:txBody>
      </p:sp>
      <p:sp>
        <p:nvSpPr>
          <p:cNvPr id="364" name="Google Shape;36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8:notes"/>
          <p:cNvSpPr txBox="1"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Layout recommendation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8" name="Google Shape;53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Layout recommendation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7" name="Google Shape;55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Layout recommendation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3" name="Google Shape;49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Layout recommendation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6" name="Google Shape;50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Layout recommendation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3" name="Google Shape;603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Backyard, fat vs fit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7" name="Google Shape;617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18" name="Google Shape;618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914400" y="2130425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42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 rot="10800000" flipH="1">
            <a:off x="0" y="-4763"/>
            <a:ext cx="5288285" cy="6862763"/>
          </a:xfrm>
          <a:custGeom>
            <a:avLst/>
            <a:gdLst/>
            <a:ahLst/>
            <a:cxnLst/>
            <a:rect l="l" t="t" r="r" b="b"/>
            <a:pathLst>
              <a:path w="4322849" h="5238750" extrusionOk="0">
                <a:moveTo>
                  <a:pt x="0" y="5238750"/>
                </a:moveTo>
                <a:lnTo>
                  <a:pt x="0" y="3562350"/>
                </a:lnTo>
                <a:lnTo>
                  <a:pt x="0" y="0"/>
                </a:lnTo>
                <a:lnTo>
                  <a:pt x="3013162" y="0"/>
                </a:lnTo>
                <a:lnTo>
                  <a:pt x="4322849" y="5238750"/>
                </a:lnTo>
                <a:lnTo>
                  <a:pt x="0" y="52387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304800" y="2108200"/>
            <a:ext cx="40640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4978400" y="1600201"/>
            <a:ext cx="66040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203200" y="6356351"/>
            <a:ext cx="3454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/>
          <p:nvPr/>
        </p:nvSpPr>
        <p:spPr>
          <a:xfrm rot="10800000" flipH="1">
            <a:off x="0" y="-4763"/>
            <a:ext cx="5288285" cy="6862763"/>
          </a:xfrm>
          <a:custGeom>
            <a:avLst/>
            <a:gdLst/>
            <a:ahLst/>
            <a:cxnLst/>
            <a:rect l="l" t="t" r="r" b="b"/>
            <a:pathLst>
              <a:path w="4322849" h="5238750" extrusionOk="0">
                <a:moveTo>
                  <a:pt x="0" y="5238750"/>
                </a:moveTo>
                <a:lnTo>
                  <a:pt x="0" y="3562350"/>
                </a:lnTo>
                <a:lnTo>
                  <a:pt x="0" y="0"/>
                </a:lnTo>
                <a:lnTo>
                  <a:pt x="3013162" y="0"/>
                </a:lnTo>
                <a:lnTo>
                  <a:pt x="4322849" y="5238750"/>
                </a:lnTo>
                <a:lnTo>
                  <a:pt x="0" y="52387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304800" y="2108200"/>
            <a:ext cx="40640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978400" y="1600201"/>
            <a:ext cx="66040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ftr" idx="11"/>
          </p:nvPr>
        </p:nvSpPr>
        <p:spPr>
          <a:xfrm>
            <a:off x="203200" y="6356351"/>
            <a:ext cx="3454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53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1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8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800" cy="39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2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200" cy="39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609601" y="273049"/>
            <a:ext cx="4011200" cy="1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00" cy="5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200" cy="46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sp>
        <p:nvSpPr>
          <p:cNvPr id="62" name="Google Shape;62;p10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1"/>
          </p:nvPr>
        </p:nvSpPr>
        <p:spPr>
          <a:xfrm>
            <a:off x="2389717" y="5367337"/>
            <a:ext cx="7315200" cy="8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 rot="5400000">
            <a:off x="3833000" y="-1623199"/>
            <a:ext cx="4526000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>
            <a:spLocks noGrp="1"/>
          </p:cNvSpPr>
          <p:nvPr>
            <p:ph type="title"/>
          </p:nvPr>
        </p:nvSpPr>
        <p:spPr>
          <a:xfrm rot="5400000">
            <a:off x="7285000" y="1828839"/>
            <a:ext cx="58516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body" idx="1"/>
          </p:nvPr>
        </p:nvSpPr>
        <p:spPr>
          <a:xfrm rot="5400000">
            <a:off x="1697000" y="-812761"/>
            <a:ext cx="5851600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0066"/>
            </a:gs>
            <a:gs pos="74000">
              <a:srgbClr val="757070"/>
            </a:gs>
            <a:gs pos="83000">
              <a:srgbClr val="595959"/>
            </a:gs>
            <a:gs pos="100000">
              <a:schemeClr val="dk1"/>
            </a:gs>
          </a:gsLst>
          <a:lin ang="2700000" scaled="0"/>
        </a:gra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emf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>
            <a:spLocks noGrp="1"/>
          </p:cNvSpPr>
          <p:nvPr>
            <p:ph type="ctrTitle"/>
          </p:nvPr>
        </p:nvSpPr>
        <p:spPr>
          <a:xfrm>
            <a:off x="1408653" y="2127420"/>
            <a:ext cx="5318865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None/>
            </a:pPr>
            <a:r>
              <a:rPr lang="en-US" sz="2933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Breathing Easy: Relevancy of the science behind FLAIR® Equine Nasal Strips</a:t>
            </a:r>
            <a:endParaRPr sz="2933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p25" descr="Bracket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8163" y="2209800"/>
            <a:ext cx="486083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5" descr="\\FLAIRSTRIPS\Public\FLAIR\Marketing\2017\Re-Branding\Final Assets\Photography\Hero_Black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8801" y="17256"/>
            <a:ext cx="5181599" cy="6764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5" descr="Bracket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727517" y="2209800"/>
            <a:ext cx="486083" cy="21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5"/>
          <p:cNvSpPr/>
          <p:nvPr/>
        </p:nvSpPr>
        <p:spPr>
          <a:xfrm>
            <a:off x="1926056" y="3580714"/>
            <a:ext cx="437093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Tammi S Epp, DVM, PhD, DACVSMR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2018 AAEP San Francisco, CA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December 3, 2018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7001-0C65-491A-8D98-A8C7E59B3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PURPOSE OF TALK</a:t>
            </a:r>
            <a:endParaRPr lang="en-US" sz="3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BFF46F7-3B5F-4BAC-BAFD-853ECD353155}"/>
              </a:ext>
            </a:extLst>
          </p:cNvPr>
          <p:cNvSpPr txBox="1">
            <a:spLocks/>
          </p:cNvSpPr>
          <p:nvPr/>
        </p:nvSpPr>
        <p:spPr>
          <a:xfrm>
            <a:off x="5024796" y="1442182"/>
            <a:ext cx="7184010" cy="4611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How FLAIR works</a:t>
            </a:r>
          </a:p>
          <a:p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 primary factors involved in EIPH</a:t>
            </a:r>
          </a:p>
          <a:p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How FLAIR reduces EIPH</a:t>
            </a:r>
          </a:p>
          <a:p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Controlled Laboratory Data supporting efficacy of FLAIR</a:t>
            </a:r>
          </a:p>
          <a:p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Controlled Field Data supporting that FLAIR works</a:t>
            </a:r>
          </a:p>
          <a:p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Anecdotal Benefits of FLAIR </a:t>
            </a:r>
          </a:p>
          <a:p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Types of horses FLAIR benefits?</a:t>
            </a:r>
          </a:p>
          <a:p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The bottom line</a:t>
            </a:r>
          </a:p>
          <a:p>
            <a:pPr marL="25400" indent="0">
              <a:buNone/>
            </a:pPr>
            <a:endParaRPr lang="en-US" sz="28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25400" indent="0">
              <a:buNone/>
            </a:pPr>
            <a:endParaRPr lang="en-US" sz="28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10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1"/>
          <p:cNvSpPr txBox="1">
            <a:spLocks noGrp="1"/>
          </p:cNvSpPr>
          <p:nvPr>
            <p:ph type="title"/>
          </p:nvPr>
        </p:nvSpPr>
        <p:spPr>
          <a:xfrm>
            <a:off x="220382" y="2179019"/>
            <a:ext cx="4144228" cy="2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HOW</a:t>
            </a:r>
            <a:br>
              <a:rPr lang="en-US" sz="3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FLAIR® STRIPS</a:t>
            </a:r>
            <a:br>
              <a:rPr lang="en-US" sz="3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</a:br>
            <a:r>
              <a:rPr lang="en-US" sz="3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WORK</a:t>
            </a:r>
            <a:endParaRPr sz="3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271" name="Google Shape;271;p31"/>
          <p:cNvSpPr txBox="1">
            <a:spLocks noGrp="1"/>
          </p:cNvSpPr>
          <p:nvPr>
            <p:ph type="ftr" idx="11"/>
          </p:nvPr>
        </p:nvSpPr>
        <p:spPr>
          <a:xfrm>
            <a:off x="203200" y="6356351"/>
            <a:ext cx="3352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600" b="0" i="0" u="none" strike="noStrike" cap="none">
                <a:solidFill>
                  <a:srgbClr val="CECECE"/>
                </a:solidFill>
                <a:latin typeface="Calibri"/>
                <a:ea typeface="Calibri"/>
                <a:cs typeface="Calibri"/>
                <a:sym typeface="Calibri"/>
              </a:rPr>
              <a:t>© 2018 Flair LLC, All Rights Reserved</a:t>
            </a:r>
            <a:endParaRPr sz="16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Google Shape;273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7983" y="1994933"/>
            <a:ext cx="3054791" cy="2056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4" name="Google Shape;274;p31"/>
          <p:cNvGrpSpPr/>
          <p:nvPr/>
        </p:nvGrpSpPr>
        <p:grpSpPr>
          <a:xfrm>
            <a:off x="4023423" y="4659866"/>
            <a:ext cx="8168577" cy="1999697"/>
            <a:chOff x="1809994" y="4323670"/>
            <a:chExt cx="11149694" cy="1999697"/>
          </a:xfrm>
        </p:grpSpPr>
        <p:pic>
          <p:nvPicPr>
            <p:cNvPr id="275" name="Google Shape;275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809994" y="4323670"/>
              <a:ext cx="3710563" cy="19996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6" name="Google Shape;276;p31"/>
            <p:cNvSpPr txBox="1"/>
            <p:nvPr/>
          </p:nvSpPr>
          <p:spPr>
            <a:xfrm>
              <a:off x="5520557" y="4692577"/>
              <a:ext cx="7439131" cy="14773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dirty="0">
                  <a:solidFill>
                    <a:schemeClr val="accent3"/>
                  </a:solidFill>
                  <a:sym typeface="Arial"/>
                </a:rPr>
                <a:t>Principle that FLAIR technology is based on: </a:t>
              </a:r>
              <a:endParaRPr b="1" dirty="0">
                <a:solidFill>
                  <a:schemeClr val="accent3"/>
                </a:solidFill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Resistance of airway related to airway diameter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dirty="0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Key point: 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Small changes in radius of airway causes large changes in resistance to airflow</a:t>
              </a:r>
              <a:endParaRPr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D4819A8-CED8-4346-B210-404A46628543}"/>
              </a:ext>
            </a:extLst>
          </p:cNvPr>
          <p:cNvGrpSpPr/>
          <p:nvPr/>
        </p:nvGrpSpPr>
        <p:grpSpPr>
          <a:xfrm>
            <a:off x="6531127" y="2864259"/>
            <a:ext cx="3694622" cy="1676532"/>
            <a:chOff x="6531127" y="2864259"/>
            <a:chExt cx="3694622" cy="167653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E1E5DF7-5D67-4722-AFDC-39D7D5E325C9}"/>
                </a:ext>
              </a:extLst>
            </p:cNvPr>
            <p:cNvGrpSpPr/>
            <p:nvPr/>
          </p:nvGrpSpPr>
          <p:grpSpPr>
            <a:xfrm>
              <a:off x="6531127" y="2864259"/>
              <a:ext cx="2610915" cy="1357058"/>
              <a:chOff x="8498670" y="2195652"/>
              <a:chExt cx="2612570" cy="1455299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053F682C-1B55-4107-BCCE-405C9A8182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123157" y="2195652"/>
                <a:ext cx="1988082" cy="1455299"/>
              </a:xfrm>
              <a:prstGeom prst="straightConnector1">
                <a:avLst/>
              </a:prstGeom>
              <a:noFill/>
              <a:ln w="63500">
                <a:solidFill>
                  <a:schemeClr val="accent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EF6BF3C2-E1AE-417F-9AF9-A2BFA2C0D13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498670" y="3067707"/>
                <a:ext cx="2612569" cy="581604"/>
              </a:xfrm>
              <a:prstGeom prst="straightConnector1">
                <a:avLst/>
              </a:prstGeom>
              <a:noFill/>
              <a:ln w="63500">
                <a:solidFill>
                  <a:schemeClr val="accent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506022B0-ACFE-4812-9FF3-3AF79ED112F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875998" y="2692321"/>
                <a:ext cx="2235242" cy="958630"/>
              </a:xfrm>
              <a:prstGeom prst="straightConnector1">
                <a:avLst/>
              </a:prstGeom>
              <a:noFill/>
              <a:ln w="63500">
                <a:solidFill>
                  <a:schemeClr val="accent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0541000-3378-4E8B-BA3E-3C4EA0B9DB39}"/>
                </a:ext>
              </a:extLst>
            </p:cNvPr>
            <p:cNvSpPr txBox="1"/>
            <p:nvPr/>
          </p:nvSpPr>
          <p:spPr>
            <a:xfrm>
              <a:off x="8498669" y="4233014"/>
              <a:ext cx="1727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3"/>
                  </a:solidFill>
                </a:rPr>
                <a:t>Spring Supports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4E9C9-8467-48BF-8BCE-B60EBA2B966B}"/>
              </a:ext>
            </a:extLst>
          </p:cNvPr>
          <p:cNvGrpSpPr/>
          <p:nvPr/>
        </p:nvGrpSpPr>
        <p:grpSpPr>
          <a:xfrm>
            <a:off x="5624156" y="111106"/>
            <a:ext cx="6138989" cy="3968446"/>
            <a:chOff x="5624156" y="111106"/>
            <a:chExt cx="6138989" cy="3968446"/>
          </a:xfrm>
        </p:grpSpPr>
        <p:pic>
          <p:nvPicPr>
            <p:cNvPr id="272" name="Google Shape;272;p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624156" y="111106"/>
              <a:ext cx="5749026" cy="18838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2EA2922-2925-4F27-B10B-8DB581938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47224" y="2022659"/>
              <a:ext cx="2115921" cy="205689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2"/>
          <p:cNvSpPr txBox="1"/>
          <p:nvPr/>
        </p:nvSpPr>
        <p:spPr>
          <a:xfrm>
            <a:off x="0" y="110455"/>
            <a:ext cx="12130086" cy="1443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A3BE"/>
              </a:buClr>
              <a:buSzPts val="2400"/>
              <a:buFont typeface="Times New Roman"/>
              <a:buNone/>
            </a:pPr>
            <a:r>
              <a:rPr lang="en-US" sz="2400" dirty="0">
                <a:solidFill>
                  <a:srgbClr val="16A3B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Effect of commercially available nasal strips on airway resistance in exercising horses </a:t>
            </a:r>
            <a:br>
              <a:rPr lang="en-US" sz="2400" dirty="0">
                <a:solidFill>
                  <a:srgbClr val="16A3BE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dirty="0">
                <a:solidFill>
                  <a:srgbClr val="16A3B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Holcombe, </a:t>
            </a:r>
            <a:r>
              <a:rPr lang="en-US" sz="1800" dirty="0" err="1">
                <a:solidFill>
                  <a:srgbClr val="16A3B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Berney</a:t>
            </a:r>
            <a:r>
              <a:rPr lang="en-US" sz="1800" dirty="0">
                <a:solidFill>
                  <a:srgbClr val="16A3B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dirty="0" err="1">
                <a:solidFill>
                  <a:srgbClr val="16A3B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Cornelisse</a:t>
            </a:r>
            <a:r>
              <a:rPr lang="en-US" sz="1800" dirty="0">
                <a:solidFill>
                  <a:srgbClr val="16A3B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dirty="0" err="1">
                <a:solidFill>
                  <a:srgbClr val="16A3B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Derksen</a:t>
            </a:r>
            <a:r>
              <a:rPr lang="en-US" sz="1800" dirty="0">
                <a:solidFill>
                  <a:srgbClr val="16A3B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&amp; Robinson.</a:t>
            </a:r>
            <a:br>
              <a:rPr lang="en-US" sz="1800" dirty="0">
                <a:solidFill>
                  <a:srgbClr val="16A3BE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dirty="0">
                <a:solidFill>
                  <a:srgbClr val="16A3B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Michigan State University                                                       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A3BE"/>
              </a:buClr>
              <a:buSzPts val="1800"/>
              <a:buFont typeface="Times New Roman"/>
              <a:buNone/>
            </a:pPr>
            <a:r>
              <a:rPr lang="en-US" sz="1800" dirty="0">
                <a:solidFill>
                  <a:srgbClr val="16A3B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AJVR 63: 1101-1105, 2002</a:t>
            </a:r>
            <a:endParaRPr dirty="0"/>
          </a:p>
        </p:txBody>
      </p:sp>
      <p:sp>
        <p:nvSpPr>
          <p:cNvPr id="284" name="Google Shape;284;p32"/>
          <p:cNvSpPr/>
          <p:nvPr/>
        </p:nvSpPr>
        <p:spPr>
          <a:xfrm>
            <a:off x="0" y="6445003"/>
            <a:ext cx="12192000" cy="446358"/>
          </a:xfrm>
          <a:prstGeom prst="rect">
            <a:avLst/>
          </a:prstGeom>
          <a:solidFill>
            <a:srgbClr val="16A3BE"/>
          </a:solidFill>
          <a:ln w="12700" cap="flat" cmpd="sng">
            <a:solidFill>
              <a:srgbClr val="16A3B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04CA96E-DA61-4D6C-8516-A2C585DED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6048" y="1135619"/>
            <a:ext cx="11779903" cy="153915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Horses exercised at 100 &amp; 120%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  <a:r>
              <a:rPr lang="en-US" altLang="en-US" baseline="-25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FLAIR:</a:t>
            </a:r>
          </a:p>
          <a:p>
            <a:pPr lvl="1"/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Endoscopic examination showed dilation of nasal valve while wearing Nasal Strip</a:t>
            </a:r>
          </a:p>
          <a:p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5" name="Google Shape;285;p32"/>
          <p:cNvSpPr txBox="1">
            <a:spLocks noGrp="1"/>
          </p:cNvSpPr>
          <p:nvPr>
            <p:ph type="ftr" idx="11"/>
          </p:nvPr>
        </p:nvSpPr>
        <p:spPr>
          <a:xfrm>
            <a:off x="0" y="644500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600" b="0" i="0" u="none" strike="noStrike" cap="none" dirty="0">
                <a:solidFill>
                  <a:srgbClr val="CECECE"/>
                </a:solidFill>
                <a:latin typeface="Calibri"/>
                <a:ea typeface="Calibri"/>
                <a:cs typeface="Calibri"/>
                <a:sym typeface="Calibri"/>
              </a:rPr>
              <a:t>© 2018 Flair LLC, All Rights Reserved</a:t>
            </a:r>
            <a:endParaRPr sz="16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F6C3046-0267-46B3-B8B4-38FE86AB8FF7}"/>
              </a:ext>
            </a:extLst>
          </p:cNvPr>
          <p:cNvGrpSpPr/>
          <p:nvPr/>
        </p:nvGrpSpPr>
        <p:grpSpPr>
          <a:xfrm>
            <a:off x="283420" y="3725370"/>
            <a:ext cx="11625158" cy="2675306"/>
            <a:chOff x="283420" y="3725370"/>
            <a:chExt cx="11625158" cy="267530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2DA31B5-7206-474C-8FD5-7414666DC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59760" y="3725370"/>
              <a:ext cx="5248818" cy="267530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52D1E57-F015-4686-9F69-B85231E9CF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26" b="52729"/>
            <a:stretch/>
          </p:blipFill>
          <p:spPr>
            <a:xfrm>
              <a:off x="283420" y="4110737"/>
              <a:ext cx="5658634" cy="2116302"/>
            </a:xfrm>
            <a:prstGeom prst="rect">
              <a:avLst/>
            </a:prstGeom>
          </p:spPr>
        </p:pic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B7834DC-327D-494E-9A1A-361A91C4C736}"/>
              </a:ext>
            </a:extLst>
          </p:cNvPr>
          <p:cNvSpPr txBox="1">
            <a:spLocks/>
          </p:cNvSpPr>
          <p:nvPr/>
        </p:nvSpPr>
        <p:spPr>
          <a:xfrm>
            <a:off x="360794" y="3739781"/>
            <a:ext cx="10022613" cy="156596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3AB76526-F720-4CC0-8376-7F3AC23ED75D}"/>
              </a:ext>
            </a:extLst>
          </p:cNvPr>
          <p:cNvSpPr txBox="1">
            <a:spLocks/>
          </p:cNvSpPr>
          <p:nvPr/>
        </p:nvSpPr>
        <p:spPr>
          <a:xfrm>
            <a:off x="259993" y="2369834"/>
            <a:ext cx="7369243" cy="1443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in significant ↓ in: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Peak tracheal inspiratory pressure</a:t>
            </a:r>
          </a:p>
          <a:p>
            <a:pPr lvl="1"/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Inspiratory airway resistance</a:t>
            </a:r>
          </a:p>
          <a:p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14EB455-9D65-4F0B-B3EF-E0968D9A5755}"/>
              </a:ext>
            </a:extLst>
          </p:cNvPr>
          <p:cNvGrpSpPr/>
          <p:nvPr/>
        </p:nvGrpSpPr>
        <p:grpSpPr>
          <a:xfrm>
            <a:off x="6257823" y="2351786"/>
            <a:ext cx="5686751" cy="904588"/>
            <a:chOff x="6257823" y="2351786"/>
            <a:chExt cx="5686751" cy="90458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C48ACC0-A8C5-4AEE-A591-9D81182E875A}"/>
                </a:ext>
              </a:extLst>
            </p:cNvPr>
            <p:cNvSpPr txBox="1"/>
            <p:nvPr/>
          </p:nvSpPr>
          <p:spPr>
            <a:xfrm>
              <a:off x="6257823" y="2351786"/>
              <a:ext cx="56867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Translates to ↓ </a:t>
              </a:r>
              <a:r>
                <a:rPr lang="en-US" sz="2000" dirty="0"/>
                <a:t>pressure</a:t>
              </a:r>
              <a:r>
                <a:rPr lang="en-US" sz="1800" dirty="0"/>
                <a:t> across blood-gas barrier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DA59613-FFAF-49DD-AD75-574A16172670}"/>
                </a:ext>
              </a:extLst>
            </p:cNvPr>
            <p:cNvGrpSpPr/>
            <p:nvPr/>
          </p:nvGrpSpPr>
          <p:grpSpPr>
            <a:xfrm>
              <a:off x="7523205" y="2741188"/>
              <a:ext cx="972815" cy="515186"/>
              <a:chOff x="7564582" y="2739166"/>
              <a:chExt cx="972815" cy="515186"/>
            </a:xfrm>
          </p:grpSpPr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5E169502-CF37-42E6-8B53-FAA5A295D5A1}"/>
                  </a:ext>
                </a:extLst>
              </p:cNvPr>
              <p:cNvCxnSpPr/>
              <p:nvPr/>
            </p:nvCxnSpPr>
            <p:spPr>
              <a:xfrm flipV="1">
                <a:off x="7564582" y="3236337"/>
                <a:ext cx="972815" cy="18015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9B2E048A-D9F1-4BCA-9C67-7B4D5C0C4CDE}"/>
                  </a:ext>
                </a:extLst>
              </p:cNvPr>
              <p:cNvCxnSpPr/>
              <p:nvPr/>
            </p:nvCxnSpPr>
            <p:spPr>
              <a:xfrm flipV="1">
                <a:off x="8506118" y="2739166"/>
                <a:ext cx="0" cy="481265"/>
              </a:xfrm>
              <a:prstGeom prst="straightConnector1">
                <a:avLst/>
              </a:prstGeom>
              <a:ln w="635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>
            <a:spLocks noGrp="1"/>
          </p:cNvSpPr>
          <p:nvPr>
            <p:ph type="title"/>
          </p:nvPr>
        </p:nvSpPr>
        <p:spPr>
          <a:xfrm>
            <a:off x="590550" y="-97137"/>
            <a:ext cx="110109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A3BE"/>
              </a:buClr>
              <a:buSzPts val="4000"/>
              <a:buFont typeface="Calibri"/>
              <a:buNone/>
              <a:tabLst>
                <a:tab pos="6061075" algn="l"/>
              </a:tabLst>
            </a:pPr>
            <a:r>
              <a:rPr lang="en-US" sz="4000" b="1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The 2 Major Forces Contributing to             </a:t>
            </a:r>
            <a:br>
              <a:rPr lang="en-US" sz="4000" b="1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1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Exercise-induced Pulmonary Hemorrhage</a:t>
            </a:r>
            <a:endParaRPr dirty="0"/>
          </a:p>
        </p:txBody>
      </p:sp>
      <p:sp>
        <p:nvSpPr>
          <p:cNvPr id="169" name="Google Shape;169;p26"/>
          <p:cNvSpPr txBox="1"/>
          <p:nvPr/>
        </p:nvSpPr>
        <p:spPr>
          <a:xfrm>
            <a:off x="4164819" y="1935480"/>
            <a:ext cx="1045029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/>
          </a:p>
        </p:txBody>
      </p:sp>
      <p:sp>
        <p:nvSpPr>
          <p:cNvPr id="170" name="Google Shape;170;p26"/>
          <p:cNvSpPr txBox="1"/>
          <p:nvPr/>
        </p:nvSpPr>
        <p:spPr>
          <a:xfrm>
            <a:off x="8548714" y="1864274"/>
            <a:ext cx="1045029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</a:t>
            </a:r>
            <a:endParaRPr/>
          </a:p>
        </p:txBody>
      </p:sp>
      <p:grpSp>
        <p:nvGrpSpPr>
          <p:cNvPr id="171" name="Google Shape;171;p26"/>
          <p:cNvGrpSpPr/>
          <p:nvPr/>
        </p:nvGrpSpPr>
        <p:grpSpPr>
          <a:xfrm>
            <a:off x="4733467" y="1409464"/>
            <a:ext cx="3917771" cy="4854160"/>
            <a:chOff x="4733467" y="2058158"/>
            <a:chExt cx="3968840" cy="4673552"/>
          </a:xfrm>
        </p:grpSpPr>
        <p:grpSp>
          <p:nvGrpSpPr>
            <p:cNvPr id="172" name="Google Shape;172;p26"/>
            <p:cNvGrpSpPr/>
            <p:nvPr/>
          </p:nvGrpSpPr>
          <p:grpSpPr>
            <a:xfrm>
              <a:off x="4733467" y="4466835"/>
              <a:ext cx="3968840" cy="2264875"/>
              <a:chOff x="4733467" y="4466835"/>
              <a:chExt cx="3968840" cy="2264875"/>
            </a:xfrm>
          </p:grpSpPr>
          <p:pic>
            <p:nvPicPr>
              <p:cNvPr id="173" name="Google Shape;173;p26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733467" y="5180679"/>
                <a:ext cx="3968840" cy="140829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4" name="Google Shape;174;p26"/>
              <p:cNvSpPr txBox="1"/>
              <p:nvPr/>
            </p:nvSpPr>
            <p:spPr>
              <a:xfrm>
                <a:off x="5093720" y="5489463"/>
                <a:ext cx="2058664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Pulmonary Capillary</a:t>
                </a:r>
                <a:endParaRPr/>
              </a:p>
            </p:txBody>
          </p:sp>
          <p:sp>
            <p:nvSpPr>
              <p:cNvPr id="175" name="Google Shape;175;p26"/>
              <p:cNvSpPr txBox="1"/>
              <p:nvPr/>
            </p:nvSpPr>
            <p:spPr>
              <a:xfrm>
                <a:off x="4733467" y="4466835"/>
                <a:ext cx="301028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Intravascular Forces</a:t>
                </a:r>
                <a:endParaRPr dirty="0"/>
              </a:p>
            </p:txBody>
          </p:sp>
          <p:sp>
            <p:nvSpPr>
              <p:cNvPr id="176" name="Google Shape;176;p26"/>
              <p:cNvSpPr txBox="1"/>
              <p:nvPr/>
            </p:nvSpPr>
            <p:spPr>
              <a:xfrm>
                <a:off x="5593825" y="6362378"/>
                <a:ext cx="259080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Pulmonary Hypertension</a:t>
                </a:r>
                <a:endParaRPr/>
              </a:p>
            </p:txBody>
          </p:sp>
        </p:grpSp>
        <p:pic>
          <p:nvPicPr>
            <p:cNvPr id="177" name="Google Shape;177;p26"/>
            <p:cNvPicPr preferRelativeResize="0"/>
            <p:nvPr/>
          </p:nvPicPr>
          <p:blipFill rotWithShape="1">
            <a:blip r:embed="rId4">
              <a:alphaModFix/>
            </a:blip>
            <a:srcRect l="11989" t="25640" r="70412" b="18638"/>
            <a:stretch/>
          </p:blipFill>
          <p:spPr>
            <a:xfrm>
              <a:off x="6827037" y="2058158"/>
              <a:ext cx="1514156" cy="25383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2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895015" y="2234854"/>
              <a:ext cx="1828261" cy="12259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4" name="Google Shape;184;p26"/>
          <p:cNvSpPr/>
          <p:nvPr/>
        </p:nvSpPr>
        <p:spPr>
          <a:xfrm>
            <a:off x="0" y="6445003"/>
            <a:ext cx="12192000" cy="446358"/>
          </a:xfrm>
          <a:prstGeom prst="rect">
            <a:avLst/>
          </a:prstGeom>
          <a:solidFill>
            <a:srgbClr val="16A3BE"/>
          </a:solidFill>
          <a:ln w="12700" cap="flat" cmpd="sng">
            <a:solidFill>
              <a:srgbClr val="16A3B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6"/>
          <p:cNvSpPr txBox="1">
            <a:spLocks noGrp="1"/>
          </p:cNvSpPr>
          <p:nvPr>
            <p:ph type="ftr" idx="11"/>
          </p:nvPr>
        </p:nvSpPr>
        <p:spPr>
          <a:xfrm>
            <a:off x="0" y="6485582"/>
            <a:ext cx="3352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600" b="0" i="0" u="none" strike="noStrike" cap="none">
                <a:solidFill>
                  <a:srgbClr val="CECECE"/>
                </a:solidFill>
                <a:latin typeface="Calibri"/>
                <a:ea typeface="Calibri"/>
                <a:cs typeface="Calibri"/>
                <a:sym typeface="Calibri"/>
              </a:rPr>
              <a:t>© 2018 Flair LLC, All Rights Reserved</a:t>
            </a:r>
            <a:endParaRPr sz="16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5BEF677-AC51-4644-A36F-9A75178A3B47}"/>
              </a:ext>
            </a:extLst>
          </p:cNvPr>
          <p:cNvGrpSpPr/>
          <p:nvPr/>
        </p:nvGrpSpPr>
        <p:grpSpPr>
          <a:xfrm>
            <a:off x="-42543" y="1071047"/>
            <a:ext cx="4943291" cy="5427974"/>
            <a:chOff x="-57782" y="1264599"/>
            <a:chExt cx="4943291" cy="542797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82A646E-1B5C-48CC-972A-C5ACB21D2242}"/>
                </a:ext>
              </a:extLst>
            </p:cNvPr>
            <p:cNvSpPr txBox="1"/>
            <p:nvPr/>
          </p:nvSpPr>
          <p:spPr>
            <a:xfrm>
              <a:off x="551210" y="3741347"/>
              <a:ext cx="32763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Extravascular Forces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DF454B9-898D-4DA7-BB45-5FC1B0EBACA0}"/>
                </a:ext>
              </a:extLst>
            </p:cNvPr>
            <p:cNvGrpSpPr/>
            <p:nvPr/>
          </p:nvGrpSpPr>
          <p:grpSpPr>
            <a:xfrm>
              <a:off x="-57782" y="1264599"/>
              <a:ext cx="4943291" cy="5427974"/>
              <a:chOff x="-57782" y="1264599"/>
              <a:chExt cx="4943291" cy="5427974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725F4CAA-E5F6-45BB-9850-C1ED60F740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9171" y="1264599"/>
                <a:ext cx="3225000" cy="2521867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F1BE3121-72A0-421A-8EE0-950DD50E8F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7312" y="4184111"/>
                <a:ext cx="3816427" cy="1835055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06A751-4576-4DC6-8D26-F6243B899250}"/>
                  </a:ext>
                </a:extLst>
              </p:cNvPr>
              <p:cNvSpPr txBox="1"/>
              <p:nvPr/>
            </p:nvSpPr>
            <p:spPr>
              <a:xfrm>
                <a:off x="-57782" y="5465094"/>
                <a:ext cx="20586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tx1"/>
                    </a:solidFill>
                  </a:rPr>
                  <a:t>Pulmonary Capillary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CF5C53C-07F7-4CC5-B068-206F1D27D305}"/>
                  </a:ext>
                </a:extLst>
              </p:cNvPr>
              <p:cNvSpPr txBox="1"/>
              <p:nvPr/>
            </p:nvSpPr>
            <p:spPr>
              <a:xfrm>
                <a:off x="0" y="5953909"/>
                <a:ext cx="488550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Strong “vacuum-like” pressures created during inspiration result in extremely negative intrapulmonary and alveolar airway pressures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DE9BF59-44F5-4E9B-897E-059ADA97DBFD}"/>
              </a:ext>
            </a:extLst>
          </p:cNvPr>
          <p:cNvGrpSpPr/>
          <p:nvPr/>
        </p:nvGrpSpPr>
        <p:grpSpPr>
          <a:xfrm>
            <a:off x="8676889" y="1124015"/>
            <a:ext cx="3956902" cy="5229800"/>
            <a:chOff x="8676889" y="1124015"/>
            <a:chExt cx="3956902" cy="5229800"/>
          </a:xfrm>
        </p:grpSpPr>
        <p:pic>
          <p:nvPicPr>
            <p:cNvPr id="180" name="Google Shape;180;p26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0096371" y="1124015"/>
              <a:ext cx="2041073" cy="25846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26"/>
            <p:cNvSpPr txBox="1"/>
            <p:nvPr/>
          </p:nvSpPr>
          <p:spPr>
            <a:xfrm>
              <a:off x="8676889" y="5707484"/>
              <a:ext cx="343202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Stress Failure of Pulmonary Capillaries and  Rupture of Vessels</a:t>
              </a:r>
              <a:endParaRPr dirty="0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238977CB-C415-4AE3-B826-2669653F3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806188" y="2975880"/>
              <a:ext cx="1385761" cy="1504058"/>
            </a:xfrm>
            <a:prstGeom prst="rect">
              <a:avLst/>
            </a:prstGeom>
          </p:spPr>
        </p:pic>
        <p:grpSp>
          <p:nvGrpSpPr>
            <p:cNvPr id="37" name="Group 27">
              <a:extLst>
                <a:ext uri="{FF2B5EF4-FFF2-40B4-BE49-F238E27FC236}">
                  <a16:creationId xmlns:a16="http://schemas.microsoft.com/office/drawing/2014/main" id="{483B7F1B-C807-430F-9670-F5A89E4737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07983" y="4196964"/>
              <a:ext cx="2118538" cy="1504058"/>
              <a:chOff x="20" y="2384"/>
              <a:chExt cx="2736" cy="1632"/>
            </a:xfrm>
          </p:grpSpPr>
          <p:sp>
            <p:nvSpPr>
              <p:cNvPr id="38" name="Text Box 14">
                <a:extLst>
                  <a:ext uri="{FF2B5EF4-FFF2-40B4-BE49-F238E27FC236}">
                    <a16:creationId xmlns:a16="http://schemas.microsoft.com/office/drawing/2014/main" id="{FE5B9789-0E85-40EA-ABAB-76A6D6D09C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" y="2384"/>
                <a:ext cx="213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900" dirty="0"/>
                  <a:t>Fu </a:t>
                </a:r>
                <a:r>
                  <a:rPr lang="en-US" altLang="en-US" sz="900" i="1" dirty="0"/>
                  <a:t>et al.</a:t>
                </a:r>
                <a:r>
                  <a:rPr lang="en-US" altLang="en-US" sz="900" dirty="0"/>
                  <a:t> 1992</a:t>
                </a:r>
              </a:p>
            </p:txBody>
          </p:sp>
          <p:pic>
            <p:nvPicPr>
              <p:cNvPr id="39" name="Picture 15" descr=" ">
                <a:extLst>
                  <a:ext uri="{FF2B5EF4-FFF2-40B4-BE49-F238E27FC236}">
                    <a16:creationId xmlns:a16="http://schemas.microsoft.com/office/drawing/2014/main" id="{81FE40E6-E8AB-485F-B05F-48BBBB0992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597" r="58488" b="22018"/>
              <a:stretch>
                <a:fillRect/>
              </a:stretch>
            </p:blipFill>
            <p:spPr bwMode="auto">
              <a:xfrm>
                <a:off x="288" y="2688"/>
                <a:ext cx="1392" cy="931"/>
              </a:xfrm>
              <a:prstGeom prst="rect">
                <a:avLst/>
              </a:prstGeom>
              <a:noFill/>
              <a:ln w="57150">
                <a:solidFill>
                  <a:srgbClr val="CC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0" name="Text Box 20">
                <a:extLst>
                  <a:ext uri="{FF2B5EF4-FFF2-40B4-BE49-F238E27FC236}">
                    <a16:creationId xmlns:a16="http://schemas.microsoft.com/office/drawing/2014/main" id="{86D26FC1-7ADC-4A49-81F4-53D72D42A4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" y="3628"/>
                <a:ext cx="2736" cy="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800" b="1" dirty="0"/>
                  <a:t>RBC escaping from pulmonary capillary into alveoli</a:t>
                </a:r>
              </a:p>
            </p:txBody>
          </p:sp>
        </p:grpSp>
        <p:grpSp>
          <p:nvGrpSpPr>
            <p:cNvPr id="41" name="Group 26">
              <a:extLst>
                <a:ext uri="{FF2B5EF4-FFF2-40B4-BE49-F238E27FC236}">
                  <a16:creationId xmlns:a16="http://schemas.microsoft.com/office/drawing/2014/main" id="{15B33589-3144-48EB-8507-A9B54A60B4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543364" y="3716967"/>
              <a:ext cx="2090427" cy="1661503"/>
              <a:chOff x="2371" y="2317"/>
              <a:chExt cx="1613" cy="1580"/>
            </a:xfrm>
          </p:grpSpPr>
          <p:sp>
            <p:nvSpPr>
              <p:cNvPr id="42" name="Text Box 16">
                <a:extLst>
                  <a:ext uri="{FF2B5EF4-FFF2-40B4-BE49-F238E27FC236}">
                    <a16:creationId xmlns:a16="http://schemas.microsoft.com/office/drawing/2014/main" id="{CC038416-AD10-4A36-965C-6B206FD859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71" y="2317"/>
                <a:ext cx="161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000" dirty="0"/>
                  <a:t>Erickson </a:t>
                </a:r>
                <a:r>
                  <a:rPr lang="en-US" altLang="en-US" sz="1000" i="1" dirty="0"/>
                  <a:t>et al.</a:t>
                </a:r>
                <a:r>
                  <a:rPr lang="en-US" altLang="en-US" sz="1000" dirty="0"/>
                  <a:t> 1997</a:t>
                </a:r>
              </a:p>
            </p:txBody>
          </p:sp>
          <p:pic>
            <p:nvPicPr>
              <p:cNvPr id="43" name="Picture 17" descr=" ">
                <a:extLst>
                  <a:ext uri="{FF2B5EF4-FFF2-40B4-BE49-F238E27FC236}">
                    <a16:creationId xmlns:a16="http://schemas.microsoft.com/office/drawing/2014/main" id="{58004301-2911-4F2B-A950-0C9A8F5457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lum bright="-6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089"/>
              <a:stretch>
                <a:fillRect/>
              </a:stretch>
            </p:blipFill>
            <p:spPr bwMode="auto">
              <a:xfrm>
                <a:off x="2475" y="2569"/>
                <a:ext cx="1104" cy="1083"/>
              </a:xfrm>
              <a:prstGeom prst="rect">
                <a:avLst/>
              </a:prstGeom>
              <a:noFill/>
              <a:ln w="57150">
                <a:solidFill>
                  <a:srgbClr val="CC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4" name="Text Box 19">
                <a:extLst>
                  <a:ext uri="{FF2B5EF4-FFF2-40B4-BE49-F238E27FC236}">
                    <a16:creationId xmlns:a16="http://schemas.microsoft.com/office/drawing/2014/main" id="{2E93CFF2-0F4E-4294-8002-5908A57D32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27" y="3677"/>
                <a:ext cx="1392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900" b="1" dirty="0"/>
                  <a:t>RBC’s in alveoli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8109" y="2019984"/>
            <a:ext cx="4755782" cy="3712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8"/>
          <p:cNvSpPr txBox="1">
            <a:spLocks noGrp="1"/>
          </p:cNvSpPr>
          <p:nvPr>
            <p:ph type="title"/>
          </p:nvPr>
        </p:nvSpPr>
        <p:spPr>
          <a:xfrm>
            <a:off x="212357" y="-348984"/>
            <a:ext cx="1179866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A3BE"/>
              </a:buClr>
              <a:buSzPts val="4000"/>
              <a:buFont typeface="Calibri"/>
              <a:buNone/>
            </a:pPr>
            <a:r>
              <a:rPr lang="en-US" sz="40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Causes of Negative Extravascular or “Airway” Pressures</a:t>
            </a:r>
            <a:endParaRPr dirty="0"/>
          </a:p>
        </p:txBody>
      </p:sp>
      <p:grpSp>
        <p:nvGrpSpPr>
          <p:cNvPr id="206" name="Google Shape;206;p28"/>
          <p:cNvGrpSpPr/>
          <p:nvPr/>
        </p:nvGrpSpPr>
        <p:grpSpPr>
          <a:xfrm>
            <a:off x="5667375" y="3086104"/>
            <a:ext cx="856156" cy="1019171"/>
            <a:chOff x="5667375" y="3086104"/>
            <a:chExt cx="856156" cy="1019171"/>
          </a:xfrm>
        </p:grpSpPr>
        <p:cxnSp>
          <p:nvCxnSpPr>
            <p:cNvPr id="207" name="Google Shape;207;p28"/>
            <p:cNvCxnSpPr/>
            <p:nvPr/>
          </p:nvCxnSpPr>
          <p:spPr>
            <a:xfrm flipH="1">
              <a:off x="5667375" y="3086104"/>
              <a:ext cx="352425" cy="228596"/>
            </a:xfrm>
            <a:prstGeom prst="straightConnector1">
              <a:avLst/>
            </a:prstGeom>
            <a:noFill/>
            <a:ln w="635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8" name="Google Shape;208;p28"/>
            <p:cNvCxnSpPr/>
            <p:nvPr/>
          </p:nvCxnSpPr>
          <p:spPr>
            <a:xfrm flipH="1">
              <a:off x="6121215" y="3819296"/>
              <a:ext cx="402316" cy="285979"/>
            </a:xfrm>
            <a:prstGeom prst="straightConnector1">
              <a:avLst/>
            </a:prstGeom>
            <a:noFill/>
            <a:ln w="635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9" name="Google Shape;209;p28"/>
            <p:cNvCxnSpPr/>
            <p:nvPr/>
          </p:nvCxnSpPr>
          <p:spPr>
            <a:xfrm>
              <a:off x="5845807" y="3217847"/>
              <a:ext cx="488318" cy="774735"/>
            </a:xfrm>
            <a:prstGeom prst="straightConnector1">
              <a:avLst/>
            </a:prstGeom>
            <a:noFill/>
            <a:ln w="635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10" name="Google Shape;210;p28"/>
          <p:cNvGrpSpPr/>
          <p:nvPr/>
        </p:nvGrpSpPr>
        <p:grpSpPr>
          <a:xfrm>
            <a:off x="4390026" y="607247"/>
            <a:ext cx="3713569" cy="2997967"/>
            <a:chOff x="4390026" y="607247"/>
            <a:chExt cx="3713569" cy="2997967"/>
          </a:xfrm>
        </p:grpSpPr>
        <p:sp>
          <p:nvSpPr>
            <p:cNvPr id="211" name="Google Shape;211;p28"/>
            <p:cNvSpPr txBox="1"/>
            <p:nvPr/>
          </p:nvSpPr>
          <p:spPr>
            <a:xfrm>
              <a:off x="4844687" y="636675"/>
              <a:ext cx="3258908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Extremely long trachea that contributes 25-40% of additional </a:t>
              </a:r>
              <a:r>
                <a:rPr lang="en-US" sz="1800" dirty="0" err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extrathoracic</a:t>
              </a:r>
              <a:r>
                <a:rPr lang="en-US" sz="1800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total inspiratory airway resistance of 80-90%</a:t>
              </a:r>
              <a:endParaRPr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2" name="Google Shape;212;p28"/>
            <p:cNvCxnSpPr/>
            <p:nvPr/>
          </p:nvCxnSpPr>
          <p:spPr>
            <a:xfrm flipH="1">
              <a:off x="6148619" y="1837004"/>
              <a:ext cx="576305" cy="1768210"/>
            </a:xfrm>
            <a:prstGeom prst="straightConnector1">
              <a:avLst/>
            </a:prstGeom>
            <a:noFill/>
            <a:ln w="635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213" name="Google Shape;213;p28"/>
            <p:cNvSpPr txBox="1"/>
            <p:nvPr/>
          </p:nvSpPr>
          <p:spPr>
            <a:xfrm>
              <a:off x="4390026" y="607247"/>
              <a:ext cx="60007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3.</a:t>
              </a:r>
              <a:endParaRPr dirty="0"/>
            </a:p>
          </p:txBody>
        </p:sp>
      </p:grpSp>
      <p:grpSp>
        <p:nvGrpSpPr>
          <p:cNvPr id="214" name="Google Shape;214;p28"/>
          <p:cNvGrpSpPr/>
          <p:nvPr/>
        </p:nvGrpSpPr>
        <p:grpSpPr>
          <a:xfrm>
            <a:off x="7981951" y="1479810"/>
            <a:ext cx="4210049" cy="2565387"/>
            <a:chOff x="7981951" y="1479810"/>
            <a:chExt cx="4210049" cy="2565387"/>
          </a:xfrm>
        </p:grpSpPr>
        <p:sp>
          <p:nvSpPr>
            <p:cNvPr id="215" name="Google Shape;215;p28"/>
            <p:cNvSpPr txBox="1"/>
            <p:nvPr/>
          </p:nvSpPr>
          <p:spPr>
            <a:xfrm>
              <a:off x="8558256" y="1524464"/>
              <a:ext cx="3633744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Airway resistance doubles during exercise, requiring respiratory muscles to work harder and use up to 10-15% of cardiac output</a:t>
              </a:r>
              <a:endParaRPr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6" name="Google Shape;216;p28"/>
            <p:cNvCxnSpPr/>
            <p:nvPr/>
          </p:nvCxnSpPr>
          <p:spPr>
            <a:xfrm flipH="1">
              <a:off x="7981951" y="2758804"/>
              <a:ext cx="1714499" cy="1286393"/>
            </a:xfrm>
            <a:prstGeom prst="straightConnector1">
              <a:avLst/>
            </a:prstGeom>
            <a:noFill/>
            <a:ln w="635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217" name="Google Shape;217;p28"/>
            <p:cNvSpPr txBox="1"/>
            <p:nvPr/>
          </p:nvSpPr>
          <p:spPr>
            <a:xfrm>
              <a:off x="8258220" y="1479810"/>
              <a:ext cx="60007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4.</a:t>
              </a:r>
              <a:endParaRPr/>
            </a:p>
          </p:txBody>
        </p:sp>
      </p:grpSp>
      <p:grpSp>
        <p:nvGrpSpPr>
          <p:cNvPr id="218" name="Google Shape;218;p28"/>
          <p:cNvGrpSpPr/>
          <p:nvPr/>
        </p:nvGrpSpPr>
        <p:grpSpPr>
          <a:xfrm>
            <a:off x="171817" y="607247"/>
            <a:ext cx="4507320" cy="2843978"/>
            <a:chOff x="171817" y="607247"/>
            <a:chExt cx="4507320" cy="2843978"/>
          </a:xfrm>
        </p:grpSpPr>
        <p:sp>
          <p:nvSpPr>
            <p:cNvPr id="219" name="Google Shape;219;p28"/>
            <p:cNvSpPr txBox="1"/>
            <p:nvPr/>
          </p:nvSpPr>
          <p:spPr>
            <a:xfrm>
              <a:off x="374835" y="865902"/>
              <a:ext cx="3258909" cy="25853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en-US" sz="1800" dirty="0">
                  <a:solidFill>
                    <a:srgbClr val="FF0000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Visible dynamic collapse of soft tissues rostral to </a:t>
              </a:r>
              <a:r>
                <a:rPr lang="en-US" sz="1800" dirty="0" err="1">
                  <a:solidFill>
                    <a:srgbClr val="FF0000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nasoincisive</a:t>
              </a:r>
              <a:r>
                <a:rPr lang="en-US" sz="1800" dirty="0">
                  <a:solidFill>
                    <a:srgbClr val="FF0000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notch or “nasal valve” area</a:t>
              </a:r>
              <a:endParaRPr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en-US" sz="1800" dirty="0">
                  <a:solidFill>
                    <a:srgbClr val="FF0000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Nasal resistance during exercise is &gt;50% of total inspiratory resistance</a:t>
              </a:r>
              <a:endParaRPr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20" name="Google Shape;220;p28"/>
            <p:cNvGrpSpPr/>
            <p:nvPr/>
          </p:nvGrpSpPr>
          <p:grpSpPr>
            <a:xfrm>
              <a:off x="171817" y="607247"/>
              <a:ext cx="4507320" cy="2463098"/>
              <a:chOff x="171817" y="607247"/>
              <a:chExt cx="4507320" cy="2463098"/>
            </a:xfrm>
          </p:grpSpPr>
          <p:cxnSp>
            <p:nvCxnSpPr>
              <p:cNvPr id="221" name="Google Shape;221;p28"/>
              <p:cNvCxnSpPr/>
              <p:nvPr/>
            </p:nvCxnSpPr>
            <p:spPr>
              <a:xfrm>
                <a:off x="3164486" y="2847975"/>
                <a:ext cx="1514651" cy="222370"/>
              </a:xfrm>
              <a:prstGeom prst="straightConnector1">
                <a:avLst/>
              </a:prstGeom>
              <a:noFill/>
              <a:ln w="635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sp>
            <p:nvSpPr>
              <p:cNvPr id="222" name="Google Shape;222;p28"/>
              <p:cNvSpPr txBox="1"/>
              <p:nvPr/>
            </p:nvSpPr>
            <p:spPr>
              <a:xfrm>
                <a:off x="171817" y="607247"/>
                <a:ext cx="60007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</a:t>
                </a:r>
                <a:r>
                  <a:rPr lang="en-US"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.</a:t>
                </a:r>
                <a:endParaRPr dirty="0"/>
              </a:p>
            </p:txBody>
          </p:sp>
        </p:grpSp>
      </p:grpSp>
      <p:grpSp>
        <p:nvGrpSpPr>
          <p:cNvPr id="223" name="Google Shape;223;p28"/>
          <p:cNvGrpSpPr/>
          <p:nvPr/>
        </p:nvGrpSpPr>
        <p:grpSpPr>
          <a:xfrm>
            <a:off x="212357" y="3015508"/>
            <a:ext cx="5382639" cy="1915845"/>
            <a:chOff x="212357" y="3015508"/>
            <a:chExt cx="5382639" cy="1915845"/>
          </a:xfrm>
        </p:grpSpPr>
        <p:sp>
          <p:nvSpPr>
            <p:cNvPr id="224" name="Google Shape;224;p28"/>
            <p:cNvSpPr txBox="1"/>
            <p:nvPr/>
          </p:nvSpPr>
          <p:spPr>
            <a:xfrm>
              <a:off x="212357" y="3731024"/>
              <a:ext cx="3209753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Upper airway dysfunction (LH, DDSP, EE, NPC contribute to increased airway resistance and negative inspiratory pressures</a:t>
              </a:r>
              <a:endParaRPr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5" name="Google Shape;225;p28"/>
            <p:cNvCxnSpPr/>
            <p:nvPr/>
          </p:nvCxnSpPr>
          <p:spPr>
            <a:xfrm rot="10800000" flipH="1">
              <a:off x="2979421" y="3015508"/>
              <a:ext cx="2615575" cy="1270742"/>
            </a:xfrm>
            <a:prstGeom prst="straightConnector1">
              <a:avLst/>
            </a:prstGeom>
            <a:noFill/>
            <a:ln w="635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226" name="Google Shape;226;p28"/>
            <p:cNvSpPr txBox="1"/>
            <p:nvPr/>
          </p:nvSpPr>
          <p:spPr>
            <a:xfrm flipH="1">
              <a:off x="281129" y="3429000"/>
              <a:ext cx="4728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2.</a:t>
              </a:r>
              <a:endParaRPr dirty="0"/>
            </a:p>
          </p:txBody>
        </p:sp>
      </p:grpSp>
      <p:grpSp>
        <p:nvGrpSpPr>
          <p:cNvPr id="227" name="Google Shape;227;p28"/>
          <p:cNvGrpSpPr/>
          <p:nvPr/>
        </p:nvGrpSpPr>
        <p:grpSpPr>
          <a:xfrm>
            <a:off x="6267450" y="3444419"/>
            <a:ext cx="5743570" cy="3019736"/>
            <a:chOff x="6267450" y="3444419"/>
            <a:chExt cx="5743570" cy="3019736"/>
          </a:xfrm>
        </p:grpSpPr>
        <p:pic>
          <p:nvPicPr>
            <p:cNvPr id="228" name="Google Shape;228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027514" y="3856208"/>
              <a:ext cx="2502268" cy="1876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" name="Google Shape;229;p28"/>
            <p:cNvSpPr txBox="1"/>
            <p:nvPr/>
          </p:nvSpPr>
          <p:spPr>
            <a:xfrm>
              <a:off x="9153159" y="5817824"/>
              <a:ext cx="285786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Less than ¼ sec for inhalation (120-140 bpm)</a:t>
              </a:r>
              <a:endParaRPr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30" name="Google Shape;230;p28"/>
            <p:cNvGrpSpPr/>
            <p:nvPr/>
          </p:nvGrpSpPr>
          <p:grpSpPr>
            <a:xfrm>
              <a:off x="6267450" y="5400675"/>
              <a:ext cx="2721964" cy="847725"/>
              <a:chOff x="6267450" y="5400675"/>
              <a:chExt cx="2721964" cy="847725"/>
            </a:xfrm>
          </p:grpSpPr>
          <p:cxnSp>
            <p:nvCxnSpPr>
              <p:cNvPr id="231" name="Google Shape;231;p28"/>
              <p:cNvCxnSpPr/>
              <p:nvPr/>
            </p:nvCxnSpPr>
            <p:spPr>
              <a:xfrm rot="10800000">
                <a:off x="6305550" y="5400675"/>
                <a:ext cx="0" cy="828675"/>
              </a:xfrm>
              <a:prstGeom prst="straightConnector1">
                <a:avLst/>
              </a:prstGeom>
              <a:noFill/>
              <a:ln w="635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232" name="Google Shape;232;p28"/>
              <p:cNvCxnSpPr/>
              <p:nvPr/>
            </p:nvCxnSpPr>
            <p:spPr>
              <a:xfrm>
                <a:off x="6267450" y="6248400"/>
                <a:ext cx="2721964" cy="0"/>
              </a:xfrm>
              <a:prstGeom prst="straightConnector1">
                <a:avLst/>
              </a:prstGeom>
              <a:noFill/>
              <a:ln w="635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233" name="Google Shape;233;p28"/>
            <p:cNvSpPr txBox="1"/>
            <p:nvPr/>
          </p:nvSpPr>
          <p:spPr>
            <a:xfrm>
              <a:off x="8989414" y="3444419"/>
              <a:ext cx="60007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5.</a:t>
              </a:r>
              <a:endParaRPr/>
            </a:p>
          </p:txBody>
        </p:sp>
      </p:grpSp>
      <p:sp>
        <p:nvSpPr>
          <p:cNvPr id="234" name="Google Shape;234;p28"/>
          <p:cNvSpPr/>
          <p:nvPr/>
        </p:nvSpPr>
        <p:spPr>
          <a:xfrm>
            <a:off x="0" y="6445003"/>
            <a:ext cx="12192000" cy="446358"/>
          </a:xfrm>
          <a:prstGeom prst="rect">
            <a:avLst/>
          </a:prstGeom>
          <a:solidFill>
            <a:srgbClr val="16A3BE"/>
          </a:solidFill>
          <a:ln w="12700" cap="flat" cmpd="sng">
            <a:solidFill>
              <a:srgbClr val="16A3B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8"/>
          <p:cNvSpPr txBox="1">
            <a:spLocks noGrp="1"/>
          </p:cNvSpPr>
          <p:nvPr>
            <p:ph type="ftr" idx="11"/>
          </p:nvPr>
        </p:nvSpPr>
        <p:spPr>
          <a:xfrm>
            <a:off x="0" y="6485582"/>
            <a:ext cx="3352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600" b="0" i="0" u="none" strike="noStrike" cap="none">
                <a:solidFill>
                  <a:srgbClr val="CECECE"/>
                </a:solidFill>
                <a:latin typeface="Calibri"/>
                <a:ea typeface="Calibri"/>
                <a:cs typeface="Calibri"/>
                <a:sym typeface="Calibri"/>
              </a:rPr>
              <a:t>© 2018 Flair LLC, All Rights Reserved</a:t>
            </a:r>
            <a:endParaRPr sz="16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D19D01-3D24-41E1-ACF2-51E91AC436CF}"/>
              </a:ext>
            </a:extLst>
          </p:cNvPr>
          <p:cNvSpPr txBox="1"/>
          <p:nvPr/>
        </p:nvSpPr>
        <p:spPr>
          <a:xfrm>
            <a:off x="371692" y="554848"/>
            <a:ext cx="3258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Obligate nasal breathing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2"/>
          <p:cNvSpPr/>
          <p:nvPr/>
        </p:nvSpPr>
        <p:spPr>
          <a:xfrm>
            <a:off x="0" y="6445003"/>
            <a:ext cx="12192000" cy="446358"/>
          </a:xfrm>
          <a:prstGeom prst="rect">
            <a:avLst/>
          </a:prstGeom>
          <a:solidFill>
            <a:srgbClr val="16A3BE"/>
          </a:solidFill>
          <a:ln w="12700" cap="flat" cmpd="sng">
            <a:solidFill>
              <a:srgbClr val="16A3B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907D63-DCE1-4B57-A62F-1877210C1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48543" y="3119895"/>
            <a:ext cx="4114800" cy="3280782"/>
          </a:xfrm>
        </p:spPr>
        <p:txBody>
          <a:bodyPr/>
          <a:lstStyle/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Conservation of respiratory muscle energy &amp; easier breathing</a:t>
            </a:r>
          </a:p>
          <a:p>
            <a:pPr lvl="1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5-6% ↓ whole body VO</a:t>
            </a:r>
            <a:r>
              <a:rPr lang="en-US" sz="18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highest running speed</a:t>
            </a:r>
          </a:p>
          <a:p>
            <a:pPr lvl="1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Attributed to ↓ work by respiratory muscles due to ↓ inspiratory resistance and tracheal pressures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5" name="Google Shape;285;p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600" b="0" i="0" u="none" strike="noStrike" cap="none">
                <a:solidFill>
                  <a:srgbClr val="CECECE"/>
                </a:solidFill>
                <a:latin typeface="Calibri"/>
                <a:ea typeface="Calibri"/>
                <a:cs typeface="Calibri"/>
                <a:sym typeface="Calibri"/>
              </a:rPr>
              <a:t>© 2018 Flair LLC, All Rights Reserved</a:t>
            </a:r>
            <a:endParaRPr sz="16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01;p34">
            <a:extLst>
              <a:ext uri="{FF2B5EF4-FFF2-40B4-BE49-F238E27FC236}">
                <a16:creationId xmlns:a16="http://schemas.microsoft.com/office/drawing/2014/main" id="{4D07B80D-8F0B-485A-BA73-D192399D2FCD}"/>
              </a:ext>
            </a:extLst>
          </p:cNvPr>
          <p:cNvSpPr txBox="1"/>
          <p:nvPr/>
        </p:nvSpPr>
        <p:spPr>
          <a:xfrm>
            <a:off x="1045029" y="63845"/>
            <a:ext cx="10101942" cy="186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Effects of External Nasal Support on Pulmonary Gas Exchange and EIPH in the Horse </a:t>
            </a:r>
            <a:endParaRPr dirty="0"/>
          </a:p>
          <a:p>
            <a:pPr marL="0" marR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Poole, </a:t>
            </a:r>
            <a:r>
              <a:rPr lang="en-US" sz="2000" dirty="0" err="1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Kindig</a:t>
            </a:r>
            <a:r>
              <a:rPr lang="en-US" sz="20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, Fenton, Ferguson, Rush &amp; Erickson </a:t>
            </a:r>
            <a:endParaRPr dirty="0"/>
          </a:p>
          <a:p>
            <a:pPr marL="0" marR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JEVS 20: 579-585, 2000</a:t>
            </a:r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BC0E95-7150-4ECD-9563-965D319561C8}"/>
              </a:ext>
            </a:extLst>
          </p:cNvPr>
          <p:cNvSpPr txBox="1"/>
          <p:nvPr/>
        </p:nvSpPr>
        <p:spPr>
          <a:xfrm>
            <a:off x="155121" y="1949862"/>
            <a:ext cx="11468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Incremental exercise test (1 m/s increments) to mean speed of 27 mph on level treadmill with bronchoalveolar lavage (BAL) 30 minutes post-exercise</a:t>
            </a:r>
          </a:p>
        </p:txBody>
      </p:sp>
      <p:grpSp>
        <p:nvGrpSpPr>
          <p:cNvPr id="9" name="Google Shape;304;p34">
            <a:extLst>
              <a:ext uri="{FF2B5EF4-FFF2-40B4-BE49-F238E27FC236}">
                <a16:creationId xmlns:a16="http://schemas.microsoft.com/office/drawing/2014/main" id="{6EE22E21-2BF3-48D3-85CC-63D330CB99E6}"/>
              </a:ext>
            </a:extLst>
          </p:cNvPr>
          <p:cNvGrpSpPr/>
          <p:nvPr/>
        </p:nvGrpSpPr>
        <p:grpSpPr>
          <a:xfrm>
            <a:off x="328657" y="2820469"/>
            <a:ext cx="6866470" cy="3365995"/>
            <a:chOff x="328301" y="3207821"/>
            <a:chExt cx="6465159" cy="3237182"/>
          </a:xfrm>
        </p:grpSpPr>
        <p:pic>
          <p:nvPicPr>
            <p:cNvPr id="10" name="Google Shape;305;p34">
              <a:extLst>
                <a:ext uri="{FF2B5EF4-FFF2-40B4-BE49-F238E27FC236}">
                  <a16:creationId xmlns:a16="http://schemas.microsoft.com/office/drawing/2014/main" id="{997C3D96-95C9-4BAE-BD87-538FE2E79CA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8301" y="3207821"/>
              <a:ext cx="3107852" cy="32371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Google Shape;306;p34">
              <a:extLst>
                <a:ext uri="{FF2B5EF4-FFF2-40B4-BE49-F238E27FC236}">
                  <a16:creationId xmlns:a16="http://schemas.microsoft.com/office/drawing/2014/main" id="{CA9FE7CB-F801-4339-9788-FFF71D788DAF}"/>
                </a:ext>
              </a:extLst>
            </p:cNvPr>
            <p:cNvSpPr txBox="1"/>
            <p:nvPr/>
          </p:nvSpPr>
          <p:spPr>
            <a:xfrm>
              <a:off x="3464873" y="3533750"/>
              <a:ext cx="3328587" cy="2031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en-US" sz="1800" dirty="0">
                  <a:solidFill>
                    <a:schemeClr val="dk1"/>
                  </a:solidFill>
                  <a:latin typeface="+mj-lt"/>
                  <a:ea typeface="Calibri"/>
                  <a:cs typeface="Calibri"/>
                  <a:sym typeface="Calibri"/>
                </a:rPr>
                <a:t>Range in bleeding reduction was 22-79%</a:t>
              </a:r>
              <a:endParaRPr dirty="0">
                <a:latin typeface="+mj-lt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en-US" sz="1800" dirty="0">
                  <a:solidFill>
                    <a:schemeClr val="dk1"/>
                  </a:solidFill>
                  <a:latin typeface="+mj-lt"/>
                  <a:ea typeface="Calibri"/>
                  <a:cs typeface="Calibri"/>
                  <a:sym typeface="Calibri"/>
                </a:rPr>
                <a:t>Horses </a:t>
              </a:r>
              <a:r>
                <a:rPr lang="en-US" sz="1800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that</a:t>
              </a:r>
              <a:r>
                <a:rPr lang="en-US" sz="1800" dirty="0">
                  <a:solidFill>
                    <a:schemeClr val="dk1"/>
                  </a:solidFill>
                  <a:latin typeface="+mj-lt"/>
                  <a:ea typeface="Calibri"/>
                  <a:cs typeface="Calibri"/>
                  <a:sym typeface="Calibri"/>
                </a:rPr>
                <a:t> evidenced greatest EIPH without nasal strip, elicited most substantial reduction while wearing nasal strip</a:t>
              </a:r>
              <a:endParaRPr dirty="0">
                <a:latin typeface="+mj-lt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27C2CD-DCA1-48D6-9C92-2C51C1B4F628}"/>
              </a:ext>
            </a:extLst>
          </p:cNvPr>
          <p:cNvSpPr txBox="1">
            <a:spLocks/>
          </p:cNvSpPr>
          <p:nvPr/>
        </p:nvSpPr>
        <p:spPr>
          <a:xfrm>
            <a:off x="4916899" y="5526621"/>
            <a:ext cx="4236339" cy="4526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92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7"/>
          <p:cNvSpPr txBox="1">
            <a:spLocks noGrp="1"/>
          </p:cNvSpPr>
          <p:nvPr>
            <p:ph type="title"/>
          </p:nvPr>
        </p:nvSpPr>
        <p:spPr>
          <a:xfrm>
            <a:off x="203199" y="2311400"/>
            <a:ext cx="4771571" cy="2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 sz="3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REDUCES</a:t>
            </a:r>
            <a:br>
              <a:rPr lang="en-US" sz="3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EIPH CONTINUED…</a:t>
            </a:r>
            <a:endParaRPr sz="3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7"/>
          <p:cNvSpPr txBox="1">
            <a:spLocks noGrp="1"/>
          </p:cNvSpPr>
          <p:nvPr>
            <p:ph type="ftr" idx="11"/>
          </p:nvPr>
        </p:nvSpPr>
        <p:spPr>
          <a:xfrm>
            <a:off x="203200" y="6356351"/>
            <a:ext cx="3352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600" b="0" i="0" u="none" strike="noStrike" cap="none">
                <a:solidFill>
                  <a:srgbClr val="CECECE"/>
                </a:solidFill>
                <a:latin typeface="Calibri"/>
                <a:ea typeface="Calibri"/>
                <a:cs typeface="Calibri"/>
                <a:sym typeface="Calibri"/>
              </a:rPr>
              <a:t>© 2018 Flair LLC, All Rights Reserved</a:t>
            </a:r>
            <a:endParaRPr sz="16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7"/>
          <p:cNvSpPr txBox="1"/>
          <p:nvPr/>
        </p:nvSpPr>
        <p:spPr>
          <a:xfrm>
            <a:off x="5292752" y="99657"/>
            <a:ext cx="7012100" cy="1443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A3BE"/>
              </a:buClr>
              <a:buSzPts val="2800"/>
              <a:buFont typeface="Calibri"/>
              <a:buNone/>
            </a:pPr>
            <a:r>
              <a:rPr lang="en-US" sz="28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Efficacy of nasal strip and furosemide in mitigating EIPH in Thoroughbred horses 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6A3BE"/>
              </a:buClr>
              <a:buSzPts val="2000"/>
              <a:buFont typeface="Calibri"/>
              <a:buNone/>
            </a:pPr>
            <a:r>
              <a:rPr lang="en-US" sz="2000" dirty="0" err="1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Kindig</a:t>
            </a:r>
            <a:r>
              <a:rPr lang="en-US" sz="20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, McDonough, Fenton, Poole &amp; Erickson                                                                                                        JAP 91: 1396-1400, 2001</a:t>
            </a:r>
            <a:endParaRPr dirty="0"/>
          </a:p>
        </p:txBody>
      </p:sp>
      <p:pic>
        <p:nvPicPr>
          <p:cNvPr id="340" name="Google Shape;340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5718" y="1784699"/>
            <a:ext cx="3690176" cy="32395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2601092-1090-4F97-BAAE-B0541BDC7E20}"/>
              </a:ext>
            </a:extLst>
          </p:cNvPr>
          <p:cNvGrpSpPr/>
          <p:nvPr/>
        </p:nvGrpSpPr>
        <p:grpSpPr>
          <a:xfrm>
            <a:off x="5164462" y="4892485"/>
            <a:ext cx="1996695" cy="740095"/>
            <a:chOff x="2624410" y="6191250"/>
            <a:chExt cx="2439939" cy="65693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A22473F-4411-4B25-87FF-82546255F904}"/>
                </a:ext>
              </a:extLst>
            </p:cNvPr>
            <p:cNvSpPr txBox="1"/>
            <p:nvPr/>
          </p:nvSpPr>
          <p:spPr>
            <a:xfrm>
              <a:off x="2781179" y="6493036"/>
              <a:ext cx="2222491" cy="3551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tx1"/>
                  </a:solidFill>
                </a:rPr>
                <a:t>Treatments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0A6517A-0A8D-4958-B98C-69F4F08B057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24410" y="6219047"/>
              <a:ext cx="524533" cy="347152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DC9FE59-B33A-4955-8E76-86A19C014F5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85645" y="6191250"/>
              <a:ext cx="71710" cy="295275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3FA1BBE9-54FC-41E6-8238-153A48DED3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11139" y="6219047"/>
              <a:ext cx="142161" cy="295275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280269E-7EBA-40F8-9A54-681B21B703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91735" y="6211046"/>
              <a:ext cx="672614" cy="355154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923A8DA-49A6-4B66-9D53-BD3CFD53D5B1}"/>
              </a:ext>
            </a:extLst>
          </p:cNvPr>
          <p:cNvSpPr txBox="1">
            <a:spLocks/>
          </p:cNvSpPr>
          <p:nvPr/>
        </p:nvSpPr>
        <p:spPr>
          <a:xfrm>
            <a:off x="7655894" y="1784699"/>
            <a:ext cx="4498782" cy="381158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Incremental exercise test (1 m/sec increments) to mean speed 31 mph on level treadmill with BAL 30 min post-exercise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Neither FUR nor NS abolished EIPH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FUR (90% reduction) &amp; NS (44% reduction)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Slightly greater ↓ EIPH with NS &amp; ↑ speed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FUR+NS appears to offer no further ↓EIPH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Greatest benefit afforded to worst bleeders with NS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8"/>
          <p:cNvSpPr txBox="1"/>
          <p:nvPr/>
        </p:nvSpPr>
        <p:spPr>
          <a:xfrm>
            <a:off x="854075" y="-1"/>
            <a:ext cx="9927607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Effects of an External Nasal Strip and Frusemide on Pulmonary </a:t>
            </a:r>
            <a:r>
              <a:rPr lang="en-US" sz="2400" dirty="0" err="1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Haemorrhage</a:t>
            </a:r>
            <a:r>
              <a:rPr lang="en-US" sz="24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 in Thoroughbreds following High-intensity Exercise      </a:t>
            </a:r>
            <a:endParaRPr dirty="0"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RJ </a:t>
            </a:r>
            <a:r>
              <a:rPr lang="en-US" sz="1800" dirty="0" err="1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Geor</a:t>
            </a:r>
            <a:r>
              <a:rPr lang="en-US" sz="18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, L </a:t>
            </a:r>
            <a:r>
              <a:rPr lang="en-US" sz="1800" dirty="0" err="1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Ommundson</a:t>
            </a:r>
            <a:r>
              <a:rPr lang="en-US" sz="18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, G Fenton, and JD Pagan                      </a:t>
            </a:r>
            <a:endParaRPr dirty="0"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Kentucky Equine Research                                                                    </a:t>
            </a:r>
            <a:endParaRPr dirty="0"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EVJ 33: 577-584, 2001</a:t>
            </a:r>
            <a:endParaRPr dirty="0"/>
          </a:p>
        </p:txBody>
      </p:sp>
      <p:pic>
        <p:nvPicPr>
          <p:cNvPr id="347" name="Google Shape;347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469" y="1802896"/>
            <a:ext cx="5338163" cy="3998038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8"/>
          <p:cNvSpPr/>
          <p:nvPr/>
        </p:nvSpPr>
        <p:spPr>
          <a:xfrm>
            <a:off x="0" y="6445003"/>
            <a:ext cx="12192000" cy="446358"/>
          </a:xfrm>
          <a:prstGeom prst="rect">
            <a:avLst/>
          </a:prstGeom>
          <a:solidFill>
            <a:srgbClr val="16A3BE"/>
          </a:solidFill>
          <a:ln w="12700" cap="flat" cmpd="sng">
            <a:solidFill>
              <a:srgbClr val="16A3B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38"/>
          <p:cNvSpPr txBox="1">
            <a:spLocks noGrp="1"/>
          </p:cNvSpPr>
          <p:nvPr>
            <p:ph type="ftr" idx="11"/>
          </p:nvPr>
        </p:nvSpPr>
        <p:spPr>
          <a:xfrm>
            <a:off x="0" y="6485582"/>
            <a:ext cx="3352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600" b="0" i="0" u="none" strike="noStrike" cap="none">
                <a:solidFill>
                  <a:srgbClr val="CECECE"/>
                </a:solidFill>
                <a:latin typeface="Calibri"/>
                <a:ea typeface="Calibri"/>
                <a:cs typeface="Calibri"/>
                <a:sym typeface="Calibri"/>
              </a:rPr>
              <a:t>© 2018 Flair LLC, All Rights Reserved</a:t>
            </a:r>
            <a:endParaRPr sz="16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1E459ED4-26A0-4361-8763-898098D758C9}"/>
              </a:ext>
            </a:extLst>
          </p:cNvPr>
          <p:cNvSpPr txBox="1">
            <a:spLocks/>
          </p:cNvSpPr>
          <p:nvPr/>
        </p:nvSpPr>
        <p:spPr>
          <a:xfrm>
            <a:off x="6599427" y="1735924"/>
            <a:ext cx="559257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Exercise 2 min on incline at 31 mph with BAL 30 min post-exercise</a:t>
            </a:r>
          </a:p>
          <a:p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↓ in EIPH with both NS and FR &amp; additional benefit not apparent with FR+NS combination</a:t>
            </a:r>
          </a:p>
          <a:p>
            <a:pPr marL="0" indent="0">
              <a:buFont typeface="Arial"/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 ↓ metabolic cost of supramaximal exercise by 6% in agreement with Poole et al.</a:t>
            </a:r>
          </a:p>
          <a:p>
            <a:pPr marL="0" indent="0">
              <a:buFont typeface="Arial"/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Horses demonstrating greatest EIPH without NS evidenced most substantial ↓ in EIPH with NS</a:t>
            </a:r>
          </a:p>
          <a:p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65050FA-16D6-4410-9E7C-B7781416963F}"/>
              </a:ext>
            </a:extLst>
          </p:cNvPr>
          <p:cNvGrpSpPr/>
          <p:nvPr/>
        </p:nvGrpSpPr>
        <p:grpSpPr>
          <a:xfrm>
            <a:off x="446016" y="4909911"/>
            <a:ext cx="1894902" cy="1279541"/>
            <a:chOff x="473725" y="5133860"/>
            <a:chExt cx="1894902" cy="127954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670A7D9-9F49-4A4E-A394-9A3773B87338}"/>
                </a:ext>
              </a:extLst>
            </p:cNvPr>
            <p:cNvSpPr txBox="1"/>
            <p:nvPr/>
          </p:nvSpPr>
          <p:spPr>
            <a:xfrm>
              <a:off x="473725" y="6074847"/>
              <a:ext cx="13322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</a:rPr>
                <a:t>Treatments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D3EEF9F-A881-45C0-8082-66CF73BB96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88973" y="5133860"/>
              <a:ext cx="1079654" cy="940987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90A3065-7B0E-4058-9846-5BCF0B118D7F}"/>
              </a:ext>
            </a:extLst>
          </p:cNvPr>
          <p:cNvSpPr txBox="1"/>
          <p:nvPr/>
        </p:nvSpPr>
        <p:spPr>
          <a:xfrm>
            <a:off x="1659118" y="1831176"/>
            <a:ext cx="2997723" cy="457200"/>
          </a:xfrm>
          <a:prstGeom prst="rect">
            <a:avLst/>
          </a:prstGeom>
          <a:solidFill>
            <a:srgbClr val="FF99CC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47% ↓ EIPH with 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0"/>
          <p:cNvSpPr txBox="1"/>
          <p:nvPr/>
        </p:nvSpPr>
        <p:spPr>
          <a:xfrm>
            <a:off x="876299" y="50431"/>
            <a:ext cx="104394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A3BE"/>
              </a:buClr>
              <a:buSzPts val="2400"/>
              <a:buFont typeface="Calibri"/>
              <a:buNone/>
            </a:pPr>
            <a:r>
              <a:rPr lang="en-US" sz="24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Effect of Furosemide and the Equine Nasal Strip on EIPH and Time-to-Fatigue in Maximally Exercising Horses </a:t>
            </a:r>
            <a:br>
              <a:rPr lang="en-US" sz="24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McDonough, </a:t>
            </a:r>
            <a:r>
              <a:rPr lang="en-US" sz="1800" dirty="0" err="1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Kindig</a:t>
            </a:r>
            <a:r>
              <a:rPr lang="en-US" sz="18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, Hildreth, Padilla, Behnke, Erickson, and Poole                                                                                                                              </a:t>
            </a:r>
            <a:br>
              <a:rPr lang="en-US" sz="18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ECEP 1:177-184, 2004</a:t>
            </a:r>
            <a:br>
              <a:rPr lang="en-US" sz="18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 dirty="0">
              <a:solidFill>
                <a:srgbClr val="16A3B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7" name="Google Shape;367;p40"/>
          <p:cNvGrpSpPr/>
          <p:nvPr/>
        </p:nvGrpSpPr>
        <p:grpSpPr>
          <a:xfrm>
            <a:off x="2860483" y="3785157"/>
            <a:ext cx="6917203" cy="2659846"/>
            <a:chOff x="1007333" y="2787219"/>
            <a:chExt cx="8021250" cy="4070779"/>
          </a:xfrm>
        </p:grpSpPr>
        <p:pic>
          <p:nvPicPr>
            <p:cNvPr id="368" name="Google Shape;368;p4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56822" y="3027531"/>
              <a:ext cx="7271761" cy="37735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40"/>
            <p:cNvSpPr txBox="1"/>
            <p:nvPr/>
          </p:nvSpPr>
          <p:spPr>
            <a:xfrm rot="16200000">
              <a:off x="-653311" y="4447863"/>
              <a:ext cx="4070779" cy="749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EIPH (x 10</a:t>
              </a:r>
              <a:r>
                <a:rPr lang="en-US" sz="1800" b="1" baseline="30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6 </a:t>
              </a:r>
              <a:r>
                <a:rPr lang="en-US" sz="18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cells/ml BALF)</a:t>
              </a:r>
              <a:endParaRPr dirty="0"/>
            </a:p>
          </p:txBody>
        </p:sp>
      </p:grpSp>
      <p:sp>
        <p:nvSpPr>
          <p:cNvPr id="371" name="Google Shape;371;p40"/>
          <p:cNvSpPr/>
          <p:nvPr/>
        </p:nvSpPr>
        <p:spPr>
          <a:xfrm>
            <a:off x="0" y="6445003"/>
            <a:ext cx="12192000" cy="446358"/>
          </a:xfrm>
          <a:prstGeom prst="rect">
            <a:avLst/>
          </a:prstGeom>
          <a:solidFill>
            <a:srgbClr val="16A3BE"/>
          </a:solidFill>
          <a:ln w="12700" cap="flat" cmpd="sng">
            <a:solidFill>
              <a:srgbClr val="16A3B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40"/>
          <p:cNvSpPr txBox="1">
            <a:spLocks noGrp="1"/>
          </p:cNvSpPr>
          <p:nvPr>
            <p:ph type="ftr" idx="11"/>
          </p:nvPr>
        </p:nvSpPr>
        <p:spPr>
          <a:xfrm>
            <a:off x="0" y="6485582"/>
            <a:ext cx="3352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600" b="0" i="0" u="none" strike="noStrike" cap="none">
                <a:solidFill>
                  <a:srgbClr val="CECECE"/>
                </a:solidFill>
                <a:latin typeface="Calibri"/>
                <a:ea typeface="Calibri"/>
                <a:cs typeface="Calibri"/>
                <a:sym typeface="Calibri"/>
              </a:rPr>
              <a:t>© 2018 Flair LLC, All Rights Reserved</a:t>
            </a:r>
            <a:endParaRPr sz="16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A2432D-1202-43CE-9296-442C937BCCFE}"/>
              </a:ext>
            </a:extLst>
          </p:cNvPr>
          <p:cNvSpPr txBox="1"/>
          <p:nvPr/>
        </p:nvSpPr>
        <p:spPr>
          <a:xfrm>
            <a:off x="28576" y="1256990"/>
            <a:ext cx="123204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Incremental exercise (1 m/s increments) on level treadmill to volitional fatigue with BAL 30 minutes post-exercise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Effectiveness FUR in EIPH ↓ diminished with ↑ exercise intensity  (90% vs 50%)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NS and FUR ↓ EIPH to similar degree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NS, FUR, and NS+FUR ↑ Time-to-Fatigue over CON by 20 sec, 28 sec, and 40 sec respectively with no significant difference between treatments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NS maintained and ↑ effectiveness in EIPH ↓ (vs FUR) over range of exercise intensities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2"/>
          <p:cNvSpPr txBox="1"/>
          <p:nvPr/>
        </p:nvSpPr>
        <p:spPr>
          <a:xfrm>
            <a:off x="1003014" y="71926"/>
            <a:ext cx="10185972" cy="1436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A3BE"/>
              </a:buClr>
              <a:buSzPts val="2400"/>
              <a:buFont typeface="Calibri"/>
              <a:buNone/>
            </a:pPr>
            <a:r>
              <a:rPr lang="en-US" sz="24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Effect of an external nasal dilator strip on cytologic characteristics of bronchoalveolar lavage fluid in Thoroughbred racehorses</a:t>
            </a:r>
            <a:br>
              <a:rPr lang="en-US" sz="40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Valdez, Nieto, Spier, Owens, </a:t>
            </a:r>
            <a:r>
              <a:rPr lang="en-US" sz="1800" dirty="0" err="1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Beldomenico</a:t>
            </a:r>
            <a:r>
              <a:rPr lang="en-US" sz="18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, and Snyder</a:t>
            </a:r>
            <a:br>
              <a:rPr lang="en-US" sz="18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JAVMA 224: 558-561, 2004</a:t>
            </a:r>
            <a:br>
              <a:rPr lang="en-US" sz="40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4000" dirty="0">
              <a:solidFill>
                <a:srgbClr val="16A3B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42"/>
          <p:cNvSpPr/>
          <p:nvPr/>
        </p:nvSpPr>
        <p:spPr>
          <a:xfrm>
            <a:off x="0" y="6445003"/>
            <a:ext cx="12192000" cy="446358"/>
          </a:xfrm>
          <a:prstGeom prst="rect">
            <a:avLst/>
          </a:prstGeom>
          <a:solidFill>
            <a:srgbClr val="16A3BE"/>
          </a:solidFill>
          <a:ln w="12700" cap="flat" cmpd="sng">
            <a:solidFill>
              <a:srgbClr val="16A3B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42"/>
          <p:cNvSpPr txBox="1">
            <a:spLocks noGrp="1"/>
          </p:cNvSpPr>
          <p:nvPr>
            <p:ph type="ftr" idx="11"/>
          </p:nvPr>
        </p:nvSpPr>
        <p:spPr>
          <a:xfrm>
            <a:off x="0" y="6485582"/>
            <a:ext cx="3352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600" b="0" i="0" u="none" strike="noStrike" cap="none">
                <a:solidFill>
                  <a:srgbClr val="CECECE"/>
                </a:solidFill>
                <a:latin typeface="Calibri"/>
                <a:ea typeface="Calibri"/>
                <a:cs typeface="Calibri"/>
                <a:sym typeface="Calibri"/>
              </a:rPr>
              <a:t>© 2018 Flair LLC, All Rights Reserved</a:t>
            </a:r>
            <a:endParaRPr sz="16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F7BCA5-7486-4022-9B53-98D4A1B9A813}"/>
              </a:ext>
            </a:extLst>
          </p:cNvPr>
          <p:cNvSpPr txBox="1"/>
          <p:nvPr/>
        </p:nvSpPr>
        <p:spPr>
          <a:xfrm>
            <a:off x="144525" y="1357039"/>
            <a:ext cx="120474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</a:rPr>
              <a:t>Field study </a:t>
            </a:r>
            <a:r>
              <a:rPr lang="en-US" sz="1800" dirty="0">
                <a:solidFill>
                  <a:schemeClr val="tx1"/>
                </a:solidFill>
              </a:rPr>
              <a:t>with 23 Thoroughbred Racehorses treated with Lasix + Nasal Strip </a:t>
            </a:r>
            <a:r>
              <a:rPr lang="en-US" sz="1800" dirty="0">
                <a:solidFill>
                  <a:srgbClr val="FF0000"/>
                </a:solidFill>
              </a:rPr>
              <a:t>during actual races 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BAL 18-24 hours post-race (justification RBC shown not to change 5d so similar to 90 min post-exercise)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Results corroborated controlled treadmill laboratory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FUR+NS combination demonstrated synergistic EIPH ↓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5891AF1-A86E-45C7-90D9-EB3992BF78DE}"/>
              </a:ext>
            </a:extLst>
          </p:cNvPr>
          <p:cNvGrpSpPr/>
          <p:nvPr/>
        </p:nvGrpSpPr>
        <p:grpSpPr>
          <a:xfrm>
            <a:off x="73886" y="3449365"/>
            <a:ext cx="12118114" cy="3298704"/>
            <a:chOff x="311177" y="3355022"/>
            <a:chExt cx="11754307" cy="3465747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35D5F33-BB52-4954-86EF-837207A653BD}"/>
                </a:ext>
              </a:extLst>
            </p:cNvPr>
            <p:cNvGrpSpPr/>
            <p:nvPr/>
          </p:nvGrpSpPr>
          <p:grpSpPr>
            <a:xfrm>
              <a:off x="311177" y="3406956"/>
              <a:ext cx="7632932" cy="3413813"/>
              <a:chOff x="311177" y="3406956"/>
              <a:chExt cx="7632932" cy="3413813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C9150B7-DE0F-4856-B6B2-D53F07502E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625850"/>
                <a:ext cx="2701135" cy="3233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dirty="0">
                    <a:solidFill>
                      <a:schemeClr val="tx1"/>
                    </a:solidFill>
                  </a:rPr>
                  <a:t>Heavy Bleeders With Nasal Strip</a:t>
                </a:r>
              </a:p>
            </p:txBody>
          </p:sp>
          <p:sp>
            <p:nvSpPr>
              <p:cNvPr id="32" name="Rectangle 10">
                <a:extLst>
                  <a:ext uri="{FF2B5EF4-FFF2-40B4-BE49-F238E27FC236}">
                    <a16:creationId xmlns:a16="http://schemas.microsoft.com/office/drawing/2014/main" id="{CE671565-EBA2-45F3-B879-EA57BA4EB1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9341" y="3886200"/>
                <a:ext cx="2942142" cy="3233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dirty="0">
                    <a:solidFill>
                      <a:schemeClr val="tx1"/>
                    </a:solidFill>
                  </a:rPr>
                  <a:t>Heavy Bleeders Without Nasal Strip</a:t>
                </a:r>
              </a:p>
            </p:txBody>
          </p:sp>
          <p:sp>
            <p:nvSpPr>
              <p:cNvPr id="33" name="Rectangle 9">
                <a:extLst>
                  <a:ext uri="{FF2B5EF4-FFF2-40B4-BE49-F238E27FC236}">
                    <a16:creationId xmlns:a16="http://schemas.microsoft.com/office/drawing/2014/main" id="{360BEDBD-DCDD-4EB0-BD09-341103F746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8825" y="4530725"/>
                <a:ext cx="2526988" cy="3233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dirty="0">
                    <a:solidFill>
                      <a:schemeClr val="tx1"/>
                    </a:solidFill>
                  </a:rPr>
                  <a:t>Mild Bleeders With Nasal Strip</a:t>
                </a:r>
              </a:p>
            </p:txBody>
          </p:sp>
          <p:sp>
            <p:nvSpPr>
              <p:cNvPr id="34" name="Rectangle 8">
                <a:extLst>
                  <a:ext uri="{FF2B5EF4-FFF2-40B4-BE49-F238E27FC236}">
                    <a16:creationId xmlns:a16="http://schemas.microsoft.com/office/drawing/2014/main" id="{92F7EE72-D955-4CF2-9A4E-F6FACE7F18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864" y="4820060"/>
                <a:ext cx="2767995" cy="3233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dirty="0">
                    <a:solidFill>
                      <a:schemeClr val="tx1"/>
                    </a:solidFill>
                  </a:rPr>
                  <a:t>Mild Bleeders Without Nasal Strip</a:t>
                </a:r>
              </a:p>
            </p:txBody>
          </p:sp>
          <p:sp>
            <p:nvSpPr>
              <p:cNvPr id="35" name="Text Box 7">
                <a:extLst>
                  <a:ext uri="{FF2B5EF4-FFF2-40B4-BE49-F238E27FC236}">
                    <a16:creationId xmlns:a16="http://schemas.microsoft.com/office/drawing/2014/main" id="{0C0EB385-CEAE-4AD5-AC05-AF785ADF93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7087" y="5435600"/>
                <a:ext cx="3962400" cy="3233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dirty="0">
                    <a:solidFill>
                      <a:schemeClr val="tx1"/>
                    </a:solidFill>
                  </a:rPr>
                  <a:t>Mean of All Horses With Nasal Strip</a:t>
                </a:r>
              </a:p>
            </p:txBody>
          </p:sp>
          <p:sp>
            <p:nvSpPr>
              <p:cNvPr id="36" name="Text Box 6">
                <a:extLst>
                  <a:ext uri="{FF2B5EF4-FFF2-40B4-BE49-F238E27FC236}">
                    <a16:creationId xmlns:a16="http://schemas.microsoft.com/office/drawing/2014/main" id="{F31DE4F1-5AF1-4D49-A759-74B941ECDE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1177" y="5699125"/>
                <a:ext cx="3428196" cy="3233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dirty="0">
                    <a:solidFill>
                      <a:schemeClr val="tx1"/>
                    </a:solidFill>
                  </a:rPr>
                  <a:t>Mean of All Horses Without Nasal Strip</a:t>
                </a: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2E720CCA-94BD-4487-B0EE-34D2B562BD48}"/>
                  </a:ext>
                </a:extLst>
              </p:cNvPr>
              <p:cNvGrpSpPr/>
              <p:nvPr/>
            </p:nvGrpSpPr>
            <p:grpSpPr>
              <a:xfrm>
                <a:off x="3488521" y="3406956"/>
                <a:ext cx="4455588" cy="3413813"/>
                <a:chOff x="3583771" y="1978206"/>
                <a:chExt cx="4455588" cy="3413813"/>
              </a:xfrm>
            </p:grpSpPr>
            <p:pic>
              <p:nvPicPr>
                <p:cNvPr id="38" name="Picture 37">
                  <a:extLst>
                    <a:ext uri="{FF2B5EF4-FFF2-40B4-BE49-F238E27FC236}">
                      <a16:creationId xmlns:a16="http://schemas.microsoft.com/office/drawing/2014/main" id="{D89CB445-8DC7-4BAC-A6C9-E1E77F48B3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583771" y="1978206"/>
                  <a:ext cx="4392451" cy="3055834"/>
                </a:xfrm>
                <a:prstGeom prst="rect">
                  <a:avLst/>
                </a:prstGeom>
              </p:spPr>
            </p:pic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AE4B5920-8F41-4EE8-A3D4-E208E6F80EBD}"/>
                    </a:ext>
                  </a:extLst>
                </p:cNvPr>
                <p:cNvGrpSpPr/>
                <p:nvPr/>
              </p:nvGrpSpPr>
              <p:grpSpPr>
                <a:xfrm>
                  <a:off x="4165145" y="2223323"/>
                  <a:ext cx="3874214" cy="3168696"/>
                  <a:chOff x="4165145" y="2223323"/>
                  <a:chExt cx="3874214" cy="3168696"/>
                </a:xfrm>
              </p:grpSpPr>
              <p:sp>
                <p:nvSpPr>
                  <p:cNvPr id="40" name="Text Box 19">
                    <a:extLst>
                      <a:ext uri="{FF2B5EF4-FFF2-40B4-BE49-F238E27FC236}">
                        <a16:creationId xmlns:a16="http://schemas.microsoft.com/office/drawing/2014/main" id="{B1A190D1-4C38-426E-A285-82A04BECFD9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515359" y="2623325"/>
                    <a:ext cx="1524000" cy="35569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altLang="en-US" sz="1600" b="1" dirty="0">
                        <a:solidFill>
                          <a:schemeClr val="tx1"/>
                        </a:solidFill>
                      </a:rPr>
                      <a:t>271.0 cells/</a:t>
                    </a:r>
                    <a:r>
                      <a:rPr lang="en-US" altLang="en-US" sz="1600" b="1" dirty="0">
                        <a:solidFill>
                          <a:schemeClr val="tx1"/>
                        </a:solidFill>
                        <a:cs typeface="Arial" panose="020B0604020202020204" pitchFamily="34" charset="0"/>
                      </a:rPr>
                      <a:t>µL</a:t>
                    </a:r>
                  </a:p>
                </p:txBody>
              </p:sp>
              <p:sp>
                <p:nvSpPr>
                  <p:cNvPr id="41" name="Text Box 16">
                    <a:extLst>
                      <a:ext uri="{FF2B5EF4-FFF2-40B4-BE49-F238E27FC236}">
                        <a16:creationId xmlns:a16="http://schemas.microsoft.com/office/drawing/2014/main" id="{3426E80F-5B7F-4868-8CBB-C37D4E95F7C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65145" y="3068864"/>
                    <a:ext cx="1524000" cy="35569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altLang="en-US" sz="1600" b="1" dirty="0">
                        <a:solidFill>
                          <a:schemeClr val="tx1"/>
                        </a:solidFill>
                      </a:rPr>
                      <a:t>25.4 cells/</a:t>
                    </a:r>
                    <a:r>
                      <a:rPr lang="en-US" altLang="en-US" sz="1600" b="1" dirty="0">
                        <a:solidFill>
                          <a:schemeClr val="tx1"/>
                        </a:solidFill>
                        <a:cs typeface="Arial" panose="020B0604020202020204" pitchFamily="34" charset="0"/>
                      </a:rPr>
                      <a:t>µL</a:t>
                    </a:r>
                  </a:p>
                </p:txBody>
              </p:sp>
              <p:sp>
                <p:nvSpPr>
                  <p:cNvPr id="42" name="Text Box 17">
                    <a:extLst>
                      <a:ext uri="{FF2B5EF4-FFF2-40B4-BE49-F238E27FC236}">
                        <a16:creationId xmlns:a16="http://schemas.microsoft.com/office/drawing/2014/main" id="{9FD9899D-B83C-4D54-949F-255F34C89E1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262543" y="3341159"/>
                    <a:ext cx="1524000" cy="35569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altLang="en-US" sz="1600" b="1" dirty="0">
                        <a:solidFill>
                          <a:schemeClr val="tx1"/>
                        </a:solidFill>
                      </a:rPr>
                      <a:t>26.3 cells/</a:t>
                    </a:r>
                    <a:r>
                      <a:rPr lang="en-US" altLang="en-US" sz="1600" b="1" dirty="0">
                        <a:solidFill>
                          <a:schemeClr val="tx1"/>
                        </a:solidFill>
                        <a:cs typeface="Arial" panose="020B0604020202020204" pitchFamily="34" charset="0"/>
                      </a:rPr>
                      <a:t>µL</a:t>
                    </a:r>
                  </a:p>
                </p:txBody>
              </p:sp>
              <p:sp>
                <p:nvSpPr>
                  <p:cNvPr id="43" name="Text Box 15">
                    <a:extLst>
                      <a:ext uri="{FF2B5EF4-FFF2-40B4-BE49-F238E27FC236}">
                        <a16:creationId xmlns:a16="http://schemas.microsoft.com/office/drawing/2014/main" id="{F7FD2FB0-392A-441D-81FA-23119A438E8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247907" y="3950004"/>
                    <a:ext cx="2438400" cy="74373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lvl="1">
                      <a:spcBef>
                        <a:spcPct val="20000"/>
                      </a:spcBef>
                    </a:pPr>
                    <a:r>
                      <a:rPr lang="en-US" altLang="en-US" sz="1600" b="1" dirty="0">
                        <a:solidFill>
                          <a:schemeClr val="tx1"/>
                        </a:solidFill>
                      </a:rPr>
                      <a:t>41.7 cells/</a:t>
                    </a:r>
                    <a:r>
                      <a:rPr lang="en-US" altLang="en-US" sz="1600" b="1" dirty="0">
                        <a:solidFill>
                          <a:schemeClr val="tx1"/>
                        </a:solidFill>
                        <a:cs typeface="Arial" panose="020B0604020202020204" pitchFamily="34" charset="0"/>
                      </a:rPr>
                      <a:t>µ</a:t>
                    </a:r>
                    <a:r>
                      <a:rPr lang="en-US" altLang="en-US" sz="1600" b="1" dirty="0">
                        <a:solidFill>
                          <a:schemeClr val="tx1"/>
                        </a:solidFill>
                      </a:rPr>
                      <a:t>L</a:t>
                    </a:r>
                  </a:p>
                  <a:p>
                    <a:pPr>
                      <a:spcBef>
                        <a:spcPct val="50000"/>
                      </a:spcBef>
                    </a:pPr>
                    <a:endParaRPr lang="en-US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Text Box 14">
                    <a:extLst>
                      <a:ext uri="{FF2B5EF4-FFF2-40B4-BE49-F238E27FC236}">
                        <a16:creationId xmlns:a16="http://schemas.microsoft.com/office/drawing/2014/main" id="{119F259B-9D0F-40A7-B168-40AE4151B15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35562" y="4290906"/>
                    <a:ext cx="2057400" cy="74373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lvl="1">
                      <a:spcBef>
                        <a:spcPct val="20000"/>
                      </a:spcBef>
                    </a:pPr>
                    <a:r>
                      <a:rPr lang="en-US" altLang="en-US" sz="1600" b="1" dirty="0">
                        <a:solidFill>
                          <a:schemeClr val="tx1"/>
                        </a:solidFill>
                      </a:rPr>
                      <a:t>84.6 cells/</a:t>
                    </a:r>
                    <a:r>
                      <a:rPr lang="en-US" altLang="en-US" sz="1600" b="1" dirty="0">
                        <a:solidFill>
                          <a:schemeClr val="tx1"/>
                        </a:solidFill>
                        <a:cs typeface="Arial" panose="020B0604020202020204" pitchFamily="34" charset="0"/>
                      </a:rPr>
                      <a:t>µ</a:t>
                    </a:r>
                    <a:r>
                      <a:rPr lang="en-US" altLang="en-US" sz="1600" b="1" dirty="0">
                        <a:solidFill>
                          <a:schemeClr val="tx1"/>
                        </a:solidFill>
                      </a:rPr>
                      <a:t>L</a:t>
                    </a:r>
                  </a:p>
                  <a:p>
                    <a:pPr>
                      <a:spcBef>
                        <a:spcPct val="50000"/>
                      </a:spcBef>
                    </a:pPr>
                    <a:endParaRPr lang="en-US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5" name="Text Box 19">
                    <a:extLst>
                      <a:ext uri="{FF2B5EF4-FFF2-40B4-BE49-F238E27FC236}">
                        <a16:creationId xmlns:a16="http://schemas.microsoft.com/office/drawing/2014/main" id="{38528730-9A62-4879-A297-96404034AB6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040454" y="2223323"/>
                    <a:ext cx="1833155" cy="35569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altLang="en-US" sz="1600" b="1" dirty="0">
                        <a:solidFill>
                          <a:schemeClr val="tx1"/>
                        </a:solidFill>
                      </a:rPr>
                      <a:t>*     93.8 cells/</a:t>
                    </a:r>
                    <a:r>
                      <a:rPr lang="en-US" altLang="en-US" sz="1600" b="1" dirty="0">
                        <a:solidFill>
                          <a:schemeClr val="tx1"/>
                        </a:solidFill>
                        <a:cs typeface="Arial" panose="020B0604020202020204" pitchFamily="34" charset="0"/>
                      </a:rPr>
                      <a:t>µL</a:t>
                    </a:r>
                  </a:p>
                </p:txBody>
              </p:sp>
              <p:sp>
                <p:nvSpPr>
                  <p:cNvPr id="46" name="Text Box 3">
                    <a:extLst>
                      <a:ext uri="{FF2B5EF4-FFF2-40B4-BE49-F238E27FC236}">
                        <a16:creationId xmlns:a16="http://schemas.microsoft.com/office/drawing/2014/main" id="{8F61EB17-7E54-4327-ABC5-514FFFF2020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54587" y="3543549"/>
                    <a:ext cx="1833155" cy="87307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altLang="en-US" sz="1200" dirty="0">
                        <a:solidFill>
                          <a:schemeClr val="tx1"/>
                        </a:solidFill>
                      </a:rPr>
                      <a:t>* Denotes significantly different versus control for particular group of horses</a:t>
                    </a:r>
                  </a:p>
                </p:txBody>
              </p:sp>
              <p:sp>
                <p:nvSpPr>
                  <p:cNvPr id="47" name="Text Box 12">
                    <a:extLst>
                      <a:ext uri="{FF2B5EF4-FFF2-40B4-BE49-F238E27FC236}">
                        <a16:creationId xmlns:a16="http://schemas.microsoft.com/office/drawing/2014/main" id="{00AC2894-D52F-4AED-8B46-62C352E933C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52927" y="5003984"/>
                    <a:ext cx="3052354" cy="38803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altLang="en-US" sz="1800" b="1" dirty="0">
                        <a:solidFill>
                          <a:schemeClr val="tx1"/>
                        </a:solidFill>
                      </a:rPr>
                      <a:t># RBC’s/</a:t>
                    </a:r>
                    <a:r>
                      <a:rPr lang="en-US" altLang="en-US" sz="1800" b="1" dirty="0">
                        <a:solidFill>
                          <a:schemeClr val="tx1"/>
                        </a:solidFill>
                        <a:cs typeface="Arial" panose="020B0604020202020204" pitchFamily="34" charset="0"/>
                      </a:rPr>
                      <a:t>µL BAL Fluid</a:t>
                    </a:r>
                  </a:p>
                </p:txBody>
              </p:sp>
            </p:grpSp>
          </p:grp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C8AD183-E965-49EC-B77D-3323AC96CF36}"/>
                </a:ext>
              </a:extLst>
            </p:cNvPr>
            <p:cNvSpPr txBox="1"/>
            <p:nvPr/>
          </p:nvSpPr>
          <p:spPr>
            <a:xfrm>
              <a:off x="8451433" y="3355022"/>
              <a:ext cx="3614051" cy="2425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1"/>
                  </a:solidFill>
                </a:rPr>
                <a:t>***The most severe bleeders afforded the most benefit by showing the greatest ↓ in EIPH when wearing the Nasal Strip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5"/>
          <p:cNvSpPr txBox="1">
            <a:spLocks noGrp="1"/>
          </p:cNvSpPr>
          <p:nvPr>
            <p:ph type="title"/>
          </p:nvPr>
        </p:nvSpPr>
        <p:spPr>
          <a:xfrm>
            <a:off x="203199" y="2311400"/>
            <a:ext cx="4771571" cy="2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QUICKENS</a:t>
            </a:r>
            <a:br>
              <a:rPr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RECOVERY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45"/>
          <p:cNvSpPr txBox="1">
            <a:spLocks noGrp="1"/>
          </p:cNvSpPr>
          <p:nvPr>
            <p:ph type="ftr" idx="11"/>
          </p:nvPr>
        </p:nvSpPr>
        <p:spPr>
          <a:xfrm>
            <a:off x="203200" y="6356351"/>
            <a:ext cx="3352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600" b="0" i="0" u="none" strike="noStrike" cap="none">
                <a:solidFill>
                  <a:srgbClr val="CECECE"/>
                </a:solidFill>
                <a:latin typeface="Calibri"/>
                <a:ea typeface="Calibri"/>
                <a:cs typeface="Calibri"/>
                <a:sym typeface="Calibri"/>
              </a:rPr>
              <a:t>© 2018 Flair LLC, All Rights Reserved</a:t>
            </a:r>
            <a:endParaRPr sz="16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45"/>
          <p:cNvSpPr txBox="1"/>
          <p:nvPr/>
        </p:nvSpPr>
        <p:spPr>
          <a:xfrm>
            <a:off x="5131831" y="406317"/>
            <a:ext cx="7012100" cy="1443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A3BE"/>
              </a:buClr>
              <a:buSzPts val="2800"/>
              <a:buFont typeface="Calibri"/>
              <a:buNone/>
            </a:pPr>
            <a:r>
              <a:rPr lang="en-US" sz="280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Scollay Field Study 1999-2000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A3BE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Erickson HH, Epp TS, and Poole DC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A3BE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AAEP Proceedings 53: 68-71, 2007</a:t>
            </a:r>
            <a:endParaRPr/>
          </a:p>
        </p:txBody>
      </p:sp>
      <p:sp>
        <p:nvSpPr>
          <p:cNvPr id="458" name="Google Shape;458;p45"/>
          <p:cNvSpPr txBox="1"/>
          <p:nvPr/>
        </p:nvSpPr>
        <p:spPr>
          <a:xfrm>
            <a:off x="5260105" y="4587760"/>
            <a:ext cx="6727372" cy="227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400 horses at Calder Race Course in Miami, Florida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Horses wearing FLAIR had a win percentage 3.4% higher than horses not wearing strip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15% decrease in interval to next race (23 days) compared to race interval prior to wearing FLAIR (29 days)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9" name="Google Shape;459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94715" y="1607787"/>
            <a:ext cx="3887156" cy="2862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0"/>
          <p:cNvSpPr txBox="1">
            <a:spLocks noGrp="1"/>
          </p:cNvSpPr>
          <p:nvPr>
            <p:ph type="title"/>
          </p:nvPr>
        </p:nvSpPr>
        <p:spPr>
          <a:xfrm>
            <a:off x="203199" y="2311400"/>
            <a:ext cx="4771571" cy="2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ANECDOTAL </a:t>
            </a:r>
            <a:br>
              <a:rPr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BENFITS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50"/>
          <p:cNvSpPr txBox="1">
            <a:spLocks noGrp="1"/>
          </p:cNvSpPr>
          <p:nvPr>
            <p:ph type="ftr" idx="11"/>
          </p:nvPr>
        </p:nvSpPr>
        <p:spPr>
          <a:xfrm>
            <a:off x="203200" y="6356351"/>
            <a:ext cx="3352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600" b="0" i="0" u="none" strike="noStrike" cap="none">
                <a:solidFill>
                  <a:srgbClr val="CECECE"/>
                </a:solidFill>
                <a:latin typeface="Calibri"/>
                <a:ea typeface="Calibri"/>
                <a:cs typeface="Calibri"/>
                <a:sym typeface="Calibri"/>
              </a:rPr>
              <a:t>© 2018 Flair LLC, All Rights Reserved</a:t>
            </a:r>
            <a:endParaRPr sz="16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4" name="Google Shape;544;p50"/>
          <p:cNvPicPr preferRelativeResize="0"/>
          <p:nvPr/>
        </p:nvPicPr>
        <p:blipFill rotWithShape="1">
          <a:blip r:embed="rId3">
            <a:alphaModFix/>
          </a:blip>
          <a:srcRect r="17137" b="4535"/>
          <a:stretch/>
        </p:blipFill>
        <p:spPr>
          <a:xfrm>
            <a:off x="6188364" y="75851"/>
            <a:ext cx="4771571" cy="3092222"/>
          </a:xfrm>
          <a:prstGeom prst="rect">
            <a:avLst/>
          </a:prstGeom>
          <a:noFill/>
          <a:ln w="9525" cap="flat" cmpd="sng">
            <a:solidFill>
              <a:srgbClr val="16A3BE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50800" dir="5400000" algn="ctr" rotWithShape="0">
              <a:schemeClr val="lt1"/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5A8147-3DC8-4AC8-8DA6-4B109998CB8A}"/>
              </a:ext>
            </a:extLst>
          </p:cNvPr>
          <p:cNvSpPr txBox="1"/>
          <p:nvPr/>
        </p:nvSpPr>
        <p:spPr>
          <a:xfrm>
            <a:off x="4479636" y="3189318"/>
            <a:ext cx="77585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Aids recovery from upper airway surgery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Horses with upper airway dysfunction (DDSP, LH, EE…)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Human studies and horse owners report, enhanced focus &amp; relaxation and ↓ perceived exertion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Horses of ↓ athletic ability and/or unfit horses (i.e. Holcombe et al. study horse ran only 25 sec without NS and 45 sec with even though did not finish exercise test)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May impact stride efficiency by ↓ airway resistance so horses can take longer strides and deeper breaths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52"/>
          <p:cNvSpPr txBox="1">
            <a:spLocks noGrp="1"/>
          </p:cNvSpPr>
          <p:nvPr>
            <p:ph type="title"/>
          </p:nvPr>
        </p:nvSpPr>
        <p:spPr>
          <a:xfrm>
            <a:off x="203199" y="2311400"/>
            <a:ext cx="4771571" cy="2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ANECDOTAL </a:t>
            </a:r>
            <a:br>
              <a:rPr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BENFITS CONTINUED…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52"/>
          <p:cNvSpPr txBox="1">
            <a:spLocks noGrp="1"/>
          </p:cNvSpPr>
          <p:nvPr>
            <p:ph type="ftr" idx="11"/>
          </p:nvPr>
        </p:nvSpPr>
        <p:spPr>
          <a:xfrm>
            <a:off x="203200" y="6356351"/>
            <a:ext cx="3352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600" b="0" i="0" u="none" strike="noStrike" cap="none">
                <a:solidFill>
                  <a:srgbClr val="CECECE"/>
                </a:solidFill>
                <a:latin typeface="Calibri"/>
                <a:ea typeface="Calibri"/>
                <a:cs typeface="Calibri"/>
                <a:sym typeface="Calibri"/>
              </a:rPr>
              <a:t>© 2018 Flair LLC, All Rights Reserved</a:t>
            </a:r>
            <a:endParaRPr sz="16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3" name="Google Shape;563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24247" y="101244"/>
            <a:ext cx="3353902" cy="223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0859" y="472884"/>
            <a:ext cx="1511939" cy="159119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6A10EC-3CC9-48FA-94CE-1346CBD41E23}"/>
              </a:ext>
            </a:extLst>
          </p:cNvPr>
          <p:cNvSpPr txBox="1"/>
          <p:nvPr/>
        </p:nvSpPr>
        <p:spPr>
          <a:xfrm>
            <a:off x="4709199" y="2405867"/>
            <a:ext cx="748280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Drug-free alternative with no adverse effects &amp; maintains effectiveness with long-term and repeated use unlike Lasix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Faster recovery – respiratory rate post-exercise driven by temperature &amp; FLAIR allows faster cooling due to ↑airflow across blood vessels in upper airways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If used during training may ↑ career longevity since 80% of horse’s career spent in training 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Benefits endurance horses since research has shown that EIPH occurs during low intensity exercise 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May be critical component of necessary combination therapy for EIPH (</a:t>
            </a:r>
            <a:r>
              <a:rPr lang="en-US" sz="1800" dirty="0" err="1">
                <a:solidFill>
                  <a:schemeClr val="tx1"/>
                </a:solidFill>
              </a:rPr>
              <a:t>FUR+NS+concentrated</a:t>
            </a:r>
            <a:r>
              <a:rPr lang="en-US" sz="1800" dirty="0">
                <a:solidFill>
                  <a:schemeClr val="tx1"/>
                </a:solidFill>
              </a:rPr>
              <a:t> equine serum (mitigates inflammation) demonstrated 75% reduction in EIPH)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br>
              <a:rPr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BOTTOM LINE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4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600" b="0" i="0" u="none" strike="noStrike" cap="none">
                <a:solidFill>
                  <a:srgbClr val="CECECE"/>
                </a:solidFill>
                <a:latin typeface="Calibri"/>
                <a:ea typeface="Calibri"/>
                <a:cs typeface="Calibri"/>
                <a:sym typeface="Calibri"/>
              </a:rPr>
              <a:t>© 2018 Flair LLC, All Rights Reserved</a:t>
            </a:r>
            <a:endParaRPr sz="16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47"/>
          <p:cNvSpPr txBox="1"/>
          <p:nvPr/>
        </p:nvSpPr>
        <p:spPr>
          <a:xfrm>
            <a:off x="5295900" y="1754990"/>
            <a:ext cx="641168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endParaRPr dirty="0"/>
          </a:p>
        </p:txBody>
      </p:sp>
      <p:sp>
        <p:nvSpPr>
          <p:cNvPr id="500" name="Google Shape;500;p47"/>
          <p:cNvSpPr txBox="1"/>
          <p:nvPr/>
        </p:nvSpPr>
        <p:spPr>
          <a:xfrm>
            <a:off x="5334000" y="2186299"/>
            <a:ext cx="649877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558B51-4A59-4A58-AF4B-4C6E760A3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5506" y="52193"/>
            <a:ext cx="5291787" cy="3432345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7B2D09C-8ED4-48B6-8725-85A700AEB839}"/>
              </a:ext>
            </a:extLst>
          </p:cNvPr>
          <p:cNvSpPr txBox="1">
            <a:spLocks/>
          </p:cNvSpPr>
          <p:nvPr/>
        </p:nvSpPr>
        <p:spPr>
          <a:xfrm>
            <a:off x="5497285" y="3652179"/>
            <a:ext cx="6172200" cy="3368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The most severe bleeders show the largest ↓ in EIPH</a:t>
            </a:r>
          </a:p>
          <a:p>
            <a:pPr marL="0" indent="0">
              <a:buFont typeface="Arial"/>
              <a:buNone/>
            </a:pPr>
            <a:endParaRPr 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Increasing effectiveness as exercise intensity ↑</a:t>
            </a:r>
          </a:p>
          <a:p>
            <a:pPr marL="0" indent="0">
              <a:buFont typeface="Arial"/>
              <a:buNone/>
            </a:pPr>
            <a:endParaRPr 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Equivalent to Lasix in ↓ EIPH at maximal effort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Lasix + Nasal Strip are synergistic in EIPH ↓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8"/>
          <p:cNvSpPr txBox="1">
            <a:spLocks noGrp="1"/>
          </p:cNvSpPr>
          <p:nvPr>
            <p:ph type="title"/>
          </p:nvPr>
        </p:nvSpPr>
        <p:spPr>
          <a:xfrm>
            <a:off x="203199" y="2311400"/>
            <a:ext cx="4771571" cy="2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br>
              <a:rPr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BOTTOM LINE</a:t>
            </a:r>
            <a:b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CONTINUED…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48"/>
          <p:cNvSpPr txBox="1">
            <a:spLocks noGrp="1"/>
          </p:cNvSpPr>
          <p:nvPr>
            <p:ph type="ftr" idx="11"/>
          </p:nvPr>
        </p:nvSpPr>
        <p:spPr>
          <a:xfrm>
            <a:off x="203200" y="6356351"/>
            <a:ext cx="3352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600" b="0" i="0" u="none" strike="noStrike" cap="none">
                <a:solidFill>
                  <a:srgbClr val="CECECE"/>
                </a:solidFill>
                <a:latin typeface="Calibri"/>
                <a:ea typeface="Calibri"/>
                <a:cs typeface="Calibri"/>
                <a:sym typeface="Calibri"/>
              </a:rPr>
              <a:t>© 2018 Flair LLC, All Rights Reserved</a:t>
            </a:r>
            <a:endParaRPr sz="16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4" name="Google Shape;514;p48"/>
          <p:cNvGrpSpPr/>
          <p:nvPr/>
        </p:nvGrpSpPr>
        <p:grpSpPr>
          <a:xfrm>
            <a:off x="4852278" y="190718"/>
            <a:ext cx="7217866" cy="3238483"/>
            <a:chOff x="2338492" y="806166"/>
            <a:chExt cx="7775522" cy="3575051"/>
          </a:xfrm>
        </p:grpSpPr>
        <p:pic>
          <p:nvPicPr>
            <p:cNvPr id="515" name="Google Shape;515;p4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896598" y="841956"/>
              <a:ext cx="6108561" cy="353926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16" name="Google Shape;516;p48"/>
            <p:cNvGrpSpPr/>
            <p:nvPr/>
          </p:nvGrpSpPr>
          <p:grpSpPr>
            <a:xfrm>
              <a:off x="4056509" y="1651669"/>
              <a:ext cx="2418825" cy="1152441"/>
              <a:chOff x="4038753" y="1651669"/>
              <a:chExt cx="2418825" cy="1152441"/>
            </a:xfrm>
          </p:grpSpPr>
          <p:grpSp>
            <p:nvGrpSpPr>
              <p:cNvPr id="517" name="Google Shape;517;p48"/>
              <p:cNvGrpSpPr/>
              <p:nvPr/>
            </p:nvGrpSpPr>
            <p:grpSpPr>
              <a:xfrm>
                <a:off x="4038753" y="1651669"/>
                <a:ext cx="1095355" cy="1049234"/>
                <a:chOff x="5594959" y="1503345"/>
                <a:chExt cx="1167206" cy="1085460"/>
              </a:xfrm>
            </p:grpSpPr>
            <p:sp>
              <p:nvSpPr>
                <p:cNvPr id="518" name="Google Shape;518;p48"/>
                <p:cNvSpPr/>
                <p:nvPr/>
              </p:nvSpPr>
              <p:spPr>
                <a:xfrm rot="117564">
                  <a:off x="5612533" y="1522392"/>
                  <a:ext cx="1132057" cy="1047366"/>
                </a:xfrm>
                <a:prstGeom prst="ellipse">
                  <a:avLst/>
                </a:prstGeom>
                <a:solidFill>
                  <a:srgbClr val="FFFF00"/>
                </a:solidFill>
                <a:ln w="254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9" name="Google Shape;519;p48"/>
                <p:cNvSpPr/>
                <p:nvPr/>
              </p:nvSpPr>
              <p:spPr>
                <a:xfrm rot="5794646">
                  <a:off x="6260064" y="1973429"/>
                  <a:ext cx="332177" cy="5367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7618" h="1731115" extrusionOk="0">
                      <a:moveTo>
                        <a:pt x="1768" y="1724025"/>
                      </a:moveTo>
                      <a:cubicBezTo>
                        <a:pt x="3356" y="1708150"/>
                        <a:pt x="3945" y="1653541"/>
                        <a:pt x="11293" y="1619250"/>
                      </a:cubicBezTo>
                      <a:cubicBezTo>
                        <a:pt x="13692" y="1608056"/>
                        <a:pt x="25694" y="1601136"/>
                        <a:pt x="30343" y="1590675"/>
                      </a:cubicBezTo>
                      <a:cubicBezTo>
                        <a:pt x="38498" y="1572325"/>
                        <a:pt x="38254" y="1550233"/>
                        <a:pt x="49393" y="1533525"/>
                      </a:cubicBezTo>
                      <a:cubicBezTo>
                        <a:pt x="74012" y="1496596"/>
                        <a:pt x="64823" y="1515810"/>
                        <a:pt x="77968" y="1476375"/>
                      </a:cubicBezTo>
                      <a:cubicBezTo>
                        <a:pt x="81143" y="1454150"/>
                        <a:pt x="82445" y="1431576"/>
                        <a:pt x="87493" y="1409700"/>
                      </a:cubicBezTo>
                      <a:cubicBezTo>
                        <a:pt x="116068" y="1285875"/>
                        <a:pt x="97018" y="1400175"/>
                        <a:pt x="116068" y="1323975"/>
                      </a:cubicBezTo>
                      <a:cubicBezTo>
                        <a:pt x="119243" y="1311275"/>
                        <a:pt x="121997" y="1298462"/>
                        <a:pt x="125593" y="1285875"/>
                      </a:cubicBezTo>
                      <a:cubicBezTo>
                        <a:pt x="128351" y="1276221"/>
                        <a:pt x="132683" y="1267040"/>
                        <a:pt x="135118" y="1257300"/>
                      </a:cubicBezTo>
                      <a:cubicBezTo>
                        <a:pt x="139045" y="1241594"/>
                        <a:pt x="140716" y="1225381"/>
                        <a:pt x="144643" y="1209675"/>
                      </a:cubicBezTo>
                      <a:cubicBezTo>
                        <a:pt x="147078" y="1199935"/>
                        <a:pt x="151733" y="1190840"/>
                        <a:pt x="154168" y="1181100"/>
                      </a:cubicBezTo>
                      <a:cubicBezTo>
                        <a:pt x="158095" y="1165394"/>
                        <a:pt x="160518" y="1149350"/>
                        <a:pt x="163693" y="1133475"/>
                      </a:cubicBezTo>
                      <a:cubicBezTo>
                        <a:pt x="166868" y="1098550"/>
                        <a:pt x="168583" y="1063461"/>
                        <a:pt x="173218" y="1028700"/>
                      </a:cubicBezTo>
                      <a:cubicBezTo>
                        <a:pt x="176417" y="1004708"/>
                        <a:pt x="195778" y="951496"/>
                        <a:pt x="201793" y="933450"/>
                      </a:cubicBezTo>
                      <a:cubicBezTo>
                        <a:pt x="204968" y="923925"/>
                        <a:pt x="208883" y="914615"/>
                        <a:pt x="211318" y="904875"/>
                      </a:cubicBezTo>
                      <a:lnTo>
                        <a:pt x="230368" y="828675"/>
                      </a:lnTo>
                      <a:cubicBezTo>
                        <a:pt x="231410" y="817212"/>
                        <a:pt x="231492" y="727592"/>
                        <a:pt x="249418" y="695325"/>
                      </a:cubicBezTo>
                      <a:cubicBezTo>
                        <a:pt x="260537" y="675311"/>
                        <a:pt x="280278" y="659895"/>
                        <a:pt x="287518" y="638175"/>
                      </a:cubicBezTo>
                      <a:lnTo>
                        <a:pt x="306568" y="581025"/>
                      </a:lnTo>
                      <a:cubicBezTo>
                        <a:pt x="309743" y="558800"/>
                        <a:pt x="311045" y="536226"/>
                        <a:pt x="316093" y="514350"/>
                      </a:cubicBezTo>
                      <a:cubicBezTo>
                        <a:pt x="344668" y="390525"/>
                        <a:pt x="325618" y="504825"/>
                        <a:pt x="344668" y="428625"/>
                      </a:cubicBezTo>
                      <a:cubicBezTo>
                        <a:pt x="359063" y="371044"/>
                        <a:pt x="350053" y="402944"/>
                        <a:pt x="373243" y="333375"/>
                      </a:cubicBezTo>
                      <a:lnTo>
                        <a:pt x="382768" y="304800"/>
                      </a:lnTo>
                      <a:cubicBezTo>
                        <a:pt x="385943" y="295275"/>
                        <a:pt x="389858" y="285965"/>
                        <a:pt x="392293" y="276225"/>
                      </a:cubicBezTo>
                      <a:cubicBezTo>
                        <a:pt x="406688" y="218644"/>
                        <a:pt x="397678" y="250544"/>
                        <a:pt x="420868" y="180975"/>
                      </a:cubicBezTo>
                      <a:cubicBezTo>
                        <a:pt x="452879" y="84943"/>
                        <a:pt x="404038" y="233901"/>
                        <a:pt x="439918" y="114300"/>
                      </a:cubicBezTo>
                      <a:cubicBezTo>
                        <a:pt x="445688" y="95066"/>
                        <a:pt x="452618" y="76200"/>
                        <a:pt x="458968" y="57150"/>
                      </a:cubicBezTo>
                      <a:cubicBezTo>
                        <a:pt x="462143" y="47625"/>
                        <a:pt x="462924" y="36929"/>
                        <a:pt x="468493" y="28575"/>
                      </a:cubicBezTo>
                      <a:lnTo>
                        <a:pt x="487543" y="0"/>
                      </a:lnTo>
                      <a:cubicBezTo>
                        <a:pt x="545124" y="14395"/>
                        <a:pt x="513224" y="5385"/>
                        <a:pt x="582793" y="28575"/>
                      </a:cubicBezTo>
                      <a:cubicBezTo>
                        <a:pt x="592318" y="31750"/>
                        <a:pt x="603014" y="32531"/>
                        <a:pt x="611368" y="38100"/>
                      </a:cubicBezTo>
                      <a:cubicBezTo>
                        <a:pt x="620893" y="44450"/>
                        <a:pt x="629482" y="52501"/>
                        <a:pt x="639943" y="57150"/>
                      </a:cubicBezTo>
                      <a:cubicBezTo>
                        <a:pt x="658293" y="65305"/>
                        <a:pt x="697093" y="76200"/>
                        <a:pt x="697093" y="76200"/>
                      </a:cubicBezTo>
                      <a:cubicBezTo>
                        <a:pt x="760509" y="139616"/>
                        <a:pt x="692212" y="79838"/>
                        <a:pt x="754243" y="114300"/>
                      </a:cubicBezTo>
                      <a:cubicBezTo>
                        <a:pt x="774257" y="125419"/>
                        <a:pt x="792343" y="139700"/>
                        <a:pt x="811393" y="152400"/>
                      </a:cubicBezTo>
                      <a:cubicBezTo>
                        <a:pt x="820918" y="158750"/>
                        <a:pt x="829108" y="167830"/>
                        <a:pt x="839968" y="171450"/>
                      </a:cubicBezTo>
                      <a:cubicBezTo>
                        <a:pt x="859018" y="177800"/>
                        <a:pt x="880410" y="179361"/>
                        <a:pt x="897118" y="190500"/>
                      </a:cubicBezTo>
                      <a:lnTo>
                        <a:pt x="954268" y="228600"/>
                      </a:lnTo>
                      <a:lnTo>
                        <a:pt x="1011418" y="314325"/>
                      </a:lnTo>
                      <a:cubicBezTo>
                        <a:pt x="1017768" y="323850"/>
                        <a:pt x="1019608" y="339280"/>
                        <a:pt x="1030468" y="342900"/>
                      </a:cubicBezTo>
                      <a:lnTo>
                        <a:pt x="1087618" y="361950"/>
                      </a:lnTo>
                      <a:cubicBezTo>
                        <a:pt x="1081268" y="371475"/>
                        <a:pt x="1077507" y="383374"/>
                        <a:pt x="1068568" y="390525"/>
                      </a:cubicBezTo>
                      <a:cubicBezTo>
                        <a:pt x="1060728" y="396797"/>
                        <a:pt x="1047093" y="392950"/>
                        <a:pt x="1039993" y="400050"/>
                      </a:cubicBezTo>
                      <a:cubicBezTo>
                        <a:pt x="1023804" y="416239"/>
                        <a:pt x="1014593" y="438150"/>
                        <a:pt x="1001893" y="457200"/>
                      </a:cubicBezTo>
                      <a:cubicBezTo>
                        <a:pt x="995543" y="466725"/>
                        <a:pt x="986463" y="474915"/>
                        <a:pt x="982843" y="485775"/>
                      </a:cubicBezTo>
                      <a:cubicBezTo>
                        <a:pt x="979668" y="495300"/>
                        <a:pt x="977808" y="505370"/>
                        <a:pt x="973318" y="514350"/>
                      </a:cubicBezTo>
                      <a:cubicBezTo>
                        <a:pt x="968198" y="524589"/>
                        <a:pt x="962883" y="535387"/>
                        <a:pt x="954268" y="542925"/>
                      </a:cubicBezTo>
                      <a:cubicBezTo>
                        <a:pt x="937038" y="558002"/>
                        <a:pt x="897118" y="581025"/>
                        <a:pt x="897118" y="581025"/>
                      </a:cubicBezTo>
                      <a:lnTo>
                        <a:pt x="859018" y="638175"/>
                      </a:lnTo>
                      <a:cubicBezTo>
                        <a:pt x="852668" y="647700"/>
                        <a:pt x="849493" y="660400"/>
                        <a:pt x="839968" y="666750"/>
                      </a:cubicBezTo>
                      <a:lnTo>
                        <a:pt x="811393" y="685800"/>
                      </a:lnTo>
                      <a:cubicBezTo>
                        <a:pt x="787452" y="757624"/>
                        <a:pt x="822532" y="671877"/>
                        <a:pt x="773293" y="733425"/>
                      </a:cubicBezTo>
                      <a:cubicBezTo>
                        <a:pt x="720713" y="799150"/>
                        <a:pt x="817085" y="726455"/>
                        <a:pt x="735193" y="781050"/>
                      </a:cubicBezTo>
                      <a:cubicBezTo>
                        <a:pt x="728843" y="790575"/>
                        <a:pt x="724758" y="802087"/>
                        <a:pt x="716143" y="809625"/>
                      </a:cubicBezTo>
                      <a:cubicBezTo>
                        <a:pt x="698913" y="824702"/>
                        <a:pt x="675182" y="831536"/>
                        <a:pt x="658993" y="847725"/>
                      </a:cubicBezTo>
                      <a:lnTo>
                        <a:pt x="630418" y="876300"/>
                      </a:lnTo>
                      <a:cubicBezTo>
                        <a:pt x="627243" y="885825"/>
                        <a:pt x="625769" y="896098"/>
                        <a:pt x="620893" y="904875"/>
                      </a:cubicBezTo>
                      <a:cubicBezTo>
                        <a:pt x="609774" y="924889"/>
                        <a:pt x="590033" y="940305"/>
                        <a:pt x="582793" y="962025"/>
                      </a:cubicBezTo>
                      <a:cubicBezTo>
                        <a:pt x="579618" y="971550"/>
                        <a:pt x="579540" y="982760"/>
                        <a:pt x="573268" y="990600"/>
                      </a:cubicBezTo>
                      <a:cubicBezTo>
                        <a:pt x="566117" y="999539"/>
                        <a:pt x="554218" y="1003300"/>
                        <a:pt x="544693" y="1009650"/>
                      </a:cubicBezTo>
                      <a:cubicBezTo>
                        <a:pt x="538343" y="1019175"/>
                        <a:pt x="532972" y="1029431"/>
                        <a:pt x="525643" y="1038225"/>
                      </a:cubicBezTo>
                      <a:cubicBezTo>
                        <a:pt x="517019" y="1048573"/>
                        <a:pt x="504540" y="1055592"/>
                        <a:pt x="497068" y="1066800"/>
                      </a:cubicBezTo>
                      <a:cubicBezTo>
                        <a:pt x="491499" y="1075154"/>
                        <a:pt x="494643" y="1088275"/>
                        <a:pt x="487543" y="1095375"/>
                      </a:cubicBezTo>
                      <a:cubicBezTo>
                        <a:pt x="471354" y="1111564"/>
                        <a:pt x="430393" y="1133475"/>
                        <a:pt x="430393" y="1133475"/>
                      </a:cubicBezTo>
                      <a:lnTo>
                        <a:pt x="335143" y="1276350"/>
                      </a:lnTo>
                      <a:lnTo>
                        <a:pt x="316093" y="1304925"/>
                      </a:lnTo>
                      <a:cubicBezTo>
                        <a:pt x="309743" y="1314450"/>
                        <a:pt x="305138" y="1325405"/>
                        <a:pt x="297043" y="1333500"/>
                      </a:cubicBezTo>
                      <a:lnTo>
                        <a:pt x="239893" y="1390650"/>
                      </a:lnTo>
                      <a:cubicBezTo>
                        <a:pt x="230368" y="1400175"/>
                        <a:pt x="218790" y="1408017"/>
                        <a:pt x="211318" y="1419225"/>
                      </a:cubicBezTo>
                      <a:cubicBezTo>
                        <a:pt x="166868" y="1485900"/>
                        <a:pt x="192268" y="1463675"/>
                        <a:pt x="144643" y="1495425"/>
                      </a:cubicBezTo>
                      <a:lnTo>
                        <a:pt x="106543" y="1552575"/>
                      </a:lnTo>
                      <a:cubicBezTo>
                        <a:pt x="100193" y="1562100"/>
                        <a:pt x="91113" y="1570290"/>
                        <a:pt x="87493" y="1581150"/>
                      </a:cubicBezTo>
                      <a:cubicBezTo>
                        <a:pt x="84318" y="1590675"/>
                        <a:pt x="84240" y="1601885"/>
                        <a:pt x="77968" y="1609725"/>
                      </a:cubicBezTo>
                      <a:cubicBezTo>
                        <a:pt x="70817" y="1618664"/>
                        <a:pt x="58918" y="1622425"/>
                        <a:pt x="49393" y="1628775"/>
                      </a:cubicBezTo>
                      <a:cubicBezTo>
                        <a:pt x="-5202" y="1710667"/>
                        <a:pt x="60253" y="1607055"/>
                        <a:pt x="20818" y="1685925"/>
                      </a:cubicBezTo>
                      <a:cubicBezTo>
                        <a:pt x="15698" y="1696164"/>
                        <a:pt x="-6327" y="1706405"/>
                        <a:pt x="1768" y="1714500"/>
                      </a:cubicBezTo>
                      <a:cubicBezTo>
                        <a:pt x="12993" y="1725725"/>
                        <a:pt x="180" y="1739900"/>
                        <a:pt x="1768" y="1724025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254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520" name="Google Shape;520;p48"/>
              <p:cNvCxnSpPr/>
              <p:nvPr/>
            </p:nvCxnSpPr>
            <p:spPr>
              <a:xfrm>
                <a:off x="5105743" y="2435825"/>
                <a:ext cx="1351835" cy="294628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521" name="Google Shape;521;p48"/>
              <p:cNvCxnSpPr/>
              <p:nvPr/>
            </p:nvCxnSpPr>
            <p:spPr>
              <a:xfrm>
                <a:off x="4569628" y="2554695"/>
                <a:ext cx="1333754" cy="24941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</p:grpSp>
        <p:sp>
          <p:nvSpPr>
            <p:cNvPr id="522" name="Google Shape;522;p48"/>
            <p:cNvSpPr txBox="1"/>
            <p:nvPr/>
          </p:nvSpPr>
          <p:spPr>
            <a:xfrm>
              <a:off x="6278804" y="806166"/>
              <a:ext cx="1576642" cy="297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Without </a:t>
              </a:r>
              <a:r>
                <a:rPr lang="en-US" sz="1400" b="1" dirty="0">
                  <a:solidFill>
                    <a:schemeClr val="bg1"/>
                  </a:solidFill>
                  <a:sym typeface="Arial"/>
                </a:rPr>
                <a:t>FLAIR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523" name="Google Shape;523;p48"/>
            <p:cNvSpPr txBox="1"/>
            <p:nvPr/>
          </p:nvSpPr>
          <p:spPr>
            <a:xfrm>
              <a:off x="4037111" y="2840408"/>
              <a:ext cx="133375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With </a:t>
              </a:r>
              <a:r>
                <a:rPr lang="en-US" sz="1400" b="1" dirty="0">
                  <a:solidFill>
                    <a:schemeClr val="bg1"/>
                  </a:solidFill>
                  <a:sym typeface="Arial"/>
                </a:rPr>
                <a:t>FLAIR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524" name="Google Shape;524;p48"/>
            <p:cNvSpPr txBox="1"/>
            <p:nvPr/>
          </p:nvSpPr>
          <p:spPr>
            <a:xfrm>
              <a:off x="7757278" y="2911817"/>
              <a:ext cx="2356736" cy="1325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aseline="-25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5" name="Google Shape;525;p4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338492" y="2945875"/>
              <a:ext cx="1272329" cy="13779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6" name="Google Shape;526;p4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465836" y="1152798"/>
              <a:ext cx="1272329" cy="122087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8F5B269-E3F1-4227-BABB-5C791197E5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266" y="136449"/>
            <a:ext cx="3589738" cy="2251367"/>
          </a:xfrm>
          <a:prstGeom prst="rect">
            <a:avLst/>
          </a:prstGeom>
        </p:spPr>
      </p:pic>
      <p:sp>
        <p:nvSpPr>
          <p:cNvPr id="21" name="Content Placeholder 8">
            <a:extLst>
              <a:ext uri="{FF2B5EF4-FFF2-40B4-BE49-F238E27FC236}">
                <a16:creationId xmlns:a16="http://schemas.microsoft.com/office/drawing/2014/main" id="{EE5C9242-16D1-47E2-A758-C3374C5AB554}"/>
              </a:ext>
            </a:extLst>
          </p:cNvPr>
          <p:cNvSpPr txBox="1">
            <a:spLocks/>
          </p:cNvSpPr>
          <p:nvPr/>
        </p:nvSpPr>
        <p:spPr>
          <a:xfrm>
            <a:off x="4493909" y="3738157"/>
            <a:ext cx="7661322" cy="4754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8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FLAIR allows horses to breathe easier by supporting nasal airway</a:t>
            </a:r>
          </a:p>
          <a:p>
            <a:pPr marL="0" indent="0">
              <a:buFont typeface="Arial"/>
              <a:buNone/>
            </a:pPr>
            <a:endParaRPr lang="en-US" sz="18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FLAIR reduces extravascular (airway) forces to ameliorate EIPH</a:t>
            </a:r>
          </a:p>
          <a:p>
            <a:pPr marL="0" indent="0">
              <a:buFont typeface="Arial"/>
              <a:buNone/>
            </a:pPr>
            <a:endParaRPr lang="en-US" sz="18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FLAIR lightens work load on respiratory muscles and conserved blood flow &amp; oxygen is shunted to locomotory muscles to ward off fatigue which allows horses to run longer</a:t>
            </a:r>
          </a:p>
          <a:p>
            <a:endParaRPr lang="en-US" sz="1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44154E-B0D7-43D0-BF45-83FF0183BB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617" y="2567470"/>
            <a:ext cx="1048527" cy="11706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54"/>
          <p:cNvSpPr txBox="1">
            <a:spLocks noGrp="1"/>
          </p:cNvSpPr>
          <p:nvPr>
            <p:ph type="title"/>
          </p:nvPr>
        </p:nvSpPr>
        <p:spPr>
          <a:xfrm>
            <a:off x="203199" y="2311400"/>
            <a:ext cx="4771571" cy="2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 BENEFITS</a:t>
            </a:r>
            <a:br>
              <a:rPr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FROM FLAIR® STRIPS?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54"/>
          <p:cNvSpPr txBox="1">
            <a:spLocks noGrp="1"/>
          </p:cNvSpPr>
          <p:nvPr>
            <p:ph type="ftr" idx="11"/>
          </p:nvPr>
        </p:nvSpPr>
        <p:spPr>
          <a:xfrm>
            <a:off x="203200" y="6356351"/>
            <a:ext cx="3352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600" b="0" i="0" u="none" strike="noStrike" cap="none">
                <a:solidFill>
                  <a:srgbClr val="CECECE"/>
                </a:solidFill>
                <a:latin typeface="Calibri"/>
                <a:ea typeface="Calibri"/>
                <a:cs typeface="Calibri"/>
                <a:sym typeface="Calibri"/>
              </a:rPr>
              <a:t>© 2018 Flair LLC, All Rights Reserved</a:t>
            </a:r>
            <a:endParaRPr sz="16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54"/>
          <p:cNvSpPr txBox="1"/>
          <p:nvPr/>
        </p:nvSpPr>
        <p:spPr>
          <a:xfrm>
            <a:off x="4590473" y="728410"/>
            <a:ext cx="7909293" cy="710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A3BE"/>
              </a:buClr>
              <a:buSzPts val="3200"/>
              <a:buFont typeface="Calibri"/>
              <a:buNone/>
            </a:pPr>
            <a:r>
              <a:rPr lang="en-US" sz="2400" b="0" i="1" u="sng" strike="noStrike" cap="none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Horses Performing ANY Discipline at ALL Levels of:</a:t>
            </a:r>
          </a:p>
          <a:p>
            <a:pPr lvl="0" algn="ctr">
              <a:lnSpc>
                <a:spcPct val="90000"/>
              </a:lnSpc>
              <a:buClr>
                <a:srgbClr val="16A3BE"/>
              </a:buClr>
              <a:buSzPts val="3200"/>
            </a:pPr>
            <a:r>
              <a:rPr lang="en-US" sz="24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Fitness, A</a:t>
            </a:r>
            <a:r>
              <a:rPr lang="en-US" sz="2400" i="1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en-US" sz="2400" dirty="0">
                <a:solidFill>
                  <a:srgbClr val="16A3BE"/>
                </a:solidFill>
                <a:latin typeface="Calibri"/>
                <a:ea typeface="Calibri"/>
                <a:cs typeface="Calibri"/>
                <a:sym typeface="Calibri"/>
              </a:rPr>
              <a:t>ility, &amp; Competition</a:t>
            </a:r>
            <a:endParaRPr sz="2400" b="0" i="1" u="sng" strike="noStrike" cap="none" dirty="0">
              <a:solidFill>
                <a:srgbClr val="16A3B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9" name="Google Shape;609;p54"/>
          <p:cNvPicPr preferRelativeResize="0"/>
          <p:nvPr/>
        </p:nvPicPr>
        <p:blipFill rotWithShape="1">
          <a:blip r:embed="rId3">
            <a:alphaModFix/>
          </a:blip>
          <a:srcRect l="14875"/>
          <a:stretch/>
        </p:blipFill>
        <p:spPr>
          <a:xfrm>
            <a:off x="6498372" y="3823685"/>
            <a:ext cx="1942991" cy="2857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54"/>
          <p:cNvPicPr preferRelativeResize="0"/>
          <p:nvPr/>
        </p:nvPicPr>
        <p:blipFill rotWithShape="1">
          <a:blip r:embed="rId4">
            <a:alphaModFix/>
          </a:blip>
          <a:srcRect l="52387" t="5260" b="9799"/>
          <a:stretch/>
        </p:blipFill>
        <p:spPr>
          <a:xfrm>
            <a:off x="8450602" y="3835283"/>
            <a:ext cx="1595359" cy="2846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35463" y="1800190"/>
            <a:ext cx="2448962" cy="202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54"/>
          <p:cNvPicPr preferRelativeResize="0"/>
          <p:nvPr/>
        </p:nvPicPr>
        <p:blipFill rotWithShape="1">
          <a:blip r:embed="rId6">
            <a:alphaModFix/>
          </a:blip>
          <a:srcRect l="30369" t="2974" r="11608" b="6008"/>
          <a:stretch/>
        </p:blipFill>
        <p:spPr>
          <a:xfrm>
            <a:off x="7429662" y="1806303"/>
            <a:ext cx="1942991" cy="2028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045960" y="3822815"/>
            <a:ext cx="1902261" cy="2858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54"/>
          <p:cNvPicPr preferRelativeResize="0"/>
          <p:nvPr/>
        </p:nvPicPr>
        <p:blipFill rotWithShape="1">
          <a:blip r:embed="rId8">
            <a:alphaModFix/>
          </a:blip>
          <a:srcRect l="22539"/>
          <a:stretch/>
        </p:blipFill>
        <p:spPr>
          <a:xfrm>
            <a:off x="9313234" y="1800190"/>
            <a:ext cx="2426112" cy="2083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F9C46A4-3CAC-4C9C-9479-4EC5601393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083" y="3835283"/>
            <a:ext cx="1640227" cy="283039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55"/>
          <p:cNvSpPr txBox="1">
            <a:spLocks noGrp="1"/>
          </p:cNvSpPr>
          <p:nvPr>
            <p:ph type="ctrTitle"/>
          </p:nvPr>
        </p:nvSpPr>
        <p:spPr>
          <a:xfrm>
            <a:off x="1408652" y="2541600"/>
            <a:ext cx="5318865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None/>
            </a:pPr>
            <a:r>
              <a:rPr lang="en-US" sz="36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1" name="Google Shape;621;p55" descr="Bracket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8163" y="2209800"/>
            <a:ext cx="486083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55" descr="\\FLAIRSTRIPS\Public\FLAIR\Marketing\2017\Re-Branding\Final Assets\Photography\Hero_Black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8801" y="17256"/>
            <a:ext cx="5181599" cy="6764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55" descr="Bracket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727517" y="2209800"/>
            <a:ext cx="486083" cy="21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68BF0C-8C6E-4AD0-A85D-C4E7311F672F}"/>
              </a:ext>
            </a:extLst>
          </p:cNvPr>
          <p:cNvSpPr txBox="1"/>
          <p:nvPr/>
        </p:nvSpPr>
        <p:spPr>
          <a:xfrm>
            <a:off x="316885" y="4847302"/>
            <a:ext cx="72539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FLAIR Strips Optimize Health &amp; Performance</a:t>
            </a:r>
          </a:p>
          <a:p>
            <a:pPr algn="ctr"/>
            <a:r>
              <a:rPr lang="en-US" sz="1800" dirty="0">
                <a:solidFill>
                  <a:schemeClr val="bg1"/>
                </a:solidFill>
              </a:rPr>
              <a:t>and </a:t>
            </a:r>
          </a:p>
          <a:p>
            <a:pPr algn="ctr"/>
            <a:r>
              <a:rPr lang="en-US" sz="1800" dirty="0">
                <a:solidFill>
                  <a:schemeClr val="bg1"/>
                </a:solidFill>
              </a:rPr>
              <a:t>Inclusion Should be Considered a part of the Overall Health Program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Flair Branding">
      <a:dk1>
        <a:srgbClr val="000000"/>
      </a:dk1>
      <a:lt1>
        <a:srgbClr val="FFFFFF"/>
      </a:lt1>
      <a:dk2>
        <a:srgbClr val="CECECE"/>
      </a:dk2>
      <a:lt2>
        <a:srgbClr val="E7E7E7"/>
      </a:lt2>
      <a:accent1>
        <a:srgbClr val="000000"/>
      </a:accent1>
      <a:accent2>
        <a:srgbClr val="FFFFFF"/>
      </a:accent2>
      <a:accent3>
        <a:srgbClr val="16A3BE"/>
      </a:accent3>
      <a:accent4>
        <a:srgbClr val="BDFDC0"/>
      </a:accent4>
      <a:accent5>
        <a:srgbClr val="CECECE"/>
      </a:accent5>
      <a:accent6>
        <a:srgbClr val="E7E7E7"/>
      </a:accent6>
      <a:hlink>
        <a:srgbClr val="0000FF"/>
      </a:hlink>
      <a:folHlink>
        <a:srgbClr val="16A3B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2022</TotalTime>
  <Words>1677</Words>
  <Application>Microsoft Office PowerPoint</Application>
  <PresentationFormat>Widescreen</PresentationFormat>
  <Paragraphs>221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1_Office Theme</vt:lpstr>
      <vt:lpstr>Office Theme</vt:lpstr>
      <vt:lpstr>Breathing Easy: Relevancy of the science behind FLAIR® Equine Nasal Strips</vt:lpstr>
      <vt:lpstr>PURPOSE OF TALK</vt:lpstr>
      <vt:lpstr>HOW FLAIR® STRIPS WORK</vt:lpstr>
      <vt:lpstr>PowerPoint Presentation</vt:lpstr>
      <vt:lpstr>The 2 Major Forces Contributing to              Exercise-induced Pulmonary Hemorrhage</vt:lpstr>
      <vt:lpstr>Causes of Negative Extravascular or “Airway” Pressures</vt:lpstr>
      <vt:lpstr>PowerPoint Presentation</vt:lpstr>
      <vt:lpstr>REDUCES EIPH CONTINUED…</vt:lpstr>
      <vt:lpstr>PowerPoint Presentation</vt:lpstr>
      <vt:lpstr>PowerPoint Presentation</vt:lpstr>
      <vt:lpstr>PowerPoint Presentation</vt:lpstr>
      <vt:lpstr>QUICKENS RECOVERY</vt:lpstr>
      <vt:lpstr>ANECDOTAL  BENFITS</vt:lpstr>
      <vt:lpstr>ANECDOTAL  BENFITS CONTINUED…</vt:lpstr>
      <vt:lpstr>THE BOTTOM LINE</vt:lpstr>
      <vt:lpstr>THE BOTTOM LINE CONTINUED…</vt:lpstr>
      <vt:lpstr>WHO BENEFITS FROM FLAIR® STRIPS?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Breathing Easy: Relevancy of the science behind FLAIR® Equine Nasal Strips</dc:title>
  <dc:creator>Tammi</dc:creator>
  <cp:lastModifiedBy>Hanna Hartman</cp:lastModifiedBy>
  <cp:revision>43</cp:revision>
  <cp:lastPrinted>2018-12-01T02:13:47Z</cp:lastPrinted>
  <dcterms:modified xsi:type="dcterms:W3CDTF">2020-12-04T19:17:49Z</dcterms:modified>
</cp:coreProperties>
</file>